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6" r:id="rId4"/>
    <p:sldId id="274" r:id="rId5"/>
    <p:sldId id="275" r:id="rId6"/>
    <p:sldId id="285" r:id="rId7"/>
    <p:sldId id="259" r:id="rId8"/>
    <p:sldId id="270" r:id="rId9"/>
    <p:sldId id="265" r:id="rId10"/>
    <p:sldId id="263" r:id="rId11"/>
    <p:sldId id="276" r:id="rId12"/>
    <p:sldId id="264" r:id="rId13"/>
    <p:sldId id="267" r:id="rId14"/>
    <p:sldId id="268" r:id="rId15"/>
    <p:sldId id="277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F1A1B-2128-4E39-9223-BDA8F8F229F8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079C-5B4C-47CD-BEE3-3E7D6DE3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Constructive engagement is about making democracy stronger and justice real, as well as influencing a people-oriented policy that will benefit society, especially the marginalized. It is </a:t>
            </a:r>
            <a:r>
              <a:rPr lang="en-US" b="1" smtClean="0"/>
              <a:t>a means and an end by itself</a:t>
            </a:r>
            <a:r>
              <a:rPr lang="en-US" smtClean="0"/>
              <a:t>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2B6DE9-EDAA-409A-8D29-8DDCF6C93E7C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5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9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1764-DB1A-403C-A5BD-6427D7840224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3D99-6FB7-4102-A4DD-4764FB7E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2362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         Constructive Engagement :</a:t>
            </a:r>
            <a:br>
              <a:rPr lang="en-US" sz="3600" b="1" dirty="0" smtClean="0"/>
            </a:br>
            <a:r>
              <a:rPr lang="en-US" sz="3600" b="1" dirty="0" smtClean="0"/>
              <a:t>Context and Concept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763000" cy="4267200"/>
          </a:xfrm>
        </p:spPr>
      </p:pic>
    </p:spTree>
    <p:extLst>
      <p:ext uri="{BB962C8B-B14F-4D97-AF65-F5344CB8AC3E}">
        <p14:creationId xmlns:p14="http://schemas.microsoft.com/office/powerpoint/2010/main" val="13919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different strategies ranging from collaboration to confrontation.  </a:t>
            </a:r>
            <a:endParaRPr lang="en-US" dirty="0" smtClean="0"/>
          </a:p>
          <a:p>
            <a:r>
              <a:rPr lang="en-US" dirty="0" smtClean="0"/>
              <a:t>CSOs </a:t>
            </a:r>
            <a:r>
              <a:rPr lang="en-US" dirty="0"/>
              <a:t>need to think about how to disengage from one strategy to the next, as they adapt to the situation.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4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 Four Pillars of Effective Constructive Engagement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8229600" cy="35433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2648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Factors Affecting Constructive Engagement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kind of government </a:t>
            </a:r>
            <a:r>
              <a:rPr lang="en-US" dirty="0" smtClean="0"/>
              <a:t>CSOs are </a:t>
            </a:r>
            <a:r>
              <a:rPr lang="en-US" dirty="0"/>
              <a:t>dealing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the </a:t>
            </a:r>
            <a:r>
              <a:rPr lang="en-US" dirty="0"/>
              <a:t>power/capacity of the citizens in doing constructive </a:t>
            </a:r>
            <a:r>
              <a:rPr lang="en-US" dirty="0" smtClean="0"/>
              <a:t>engagement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“At </a:t>
            </a:r>
            <a:r>
              <a:rPr lang="en-US" dirty="0"/>
              <a:t>the heart of participatory </a:t>
            </a:r>
            <a:r>
              <a:rPr lang="en-US" dirty="0" smtClean="0"/>
              <a:t>governance : citizen </a:t>
            </a:r>
            <a:r>
              <a:rPr lang="en-US" dirty="0"/>
              <a:t>empowerment and active </a:t>
            </a:r>
            <a:r>
              <a:rPr lang="en-US" dirty="0" smtClean="0"/>
              <a:t>citizenship”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0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-15240" y="824484"/>
            <a:ext cx="9144000" cy="609600"/>
          </a:xfr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Constructive Engagement: What It Is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0" y="2123280"/>
            <a:ext cx="7086600" cy="919080"/>
            <a:chOff x="0" y="2123280"/>
            <a:chExt cx="7086600" cy="919080"/>
          </a:xfrm>
        </p:grpSpPr>
        <p:sp>
          <p:nvSpPr>
            <p:cNvPr id="4" name="Rectangle 3"/>
            <p:cNvSpPr/>
            <p:nvPr/>
          </p:nvSpPr>
          <p:spPr>
            <a:xfrm>
              <a:off x="0" y="246276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411480" y="2123280"/>
              <a:ext cx="4389120" cy="678960"/>
              <a:chOff x="411480" y="7104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" name="Rounded Rectangle 5"/>
              <p:cNvSpPr/>
              <p:nvPr/>
            </p:nvSpPr>
            <p:spPr>
              <a:xfrm>
                <a:off x="411480" y="7104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5"/>
              <p:cNvSpPr/>
              <p:nvPr/>
            </p:nvSpPr>
            <p:spPr>
              <a:xfrm>
                <a:off x="444624" y="10418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Citizen grou</a:t>
                </a:r>
                <a:r>
                  <a:rPr lang="en-US" sz="2300" dirty="0" smtClean="0">
                    <a:latin typeface="Delicious Heavy" pitchFamily="50" charset="0"/>
                  </a:rPr>
                  <a:t>ps and government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grpSp>
        <p:nvGrpSpPr>
          <p:cNvPr id="9" name="Group 29"/>
          <p:cNvGrpSpPr/>
          <p:nvPr/>
        </p:nvGrpSpPr>
        <p:grpSpPr>
          <a:xfrm>
            <a:off x="0" y="3166560"/>
            <a:ext cx="7086600" cy="919080"/>
            <a:chOff x="0" y="3166560"/>
            <a:chExt cx="7086600" cy="919080"/>
          </a:xfrm>
        </p:grpSpPr>
        <p:sp>
          <p:nvSpPr>
            <p:cNvPr id="8" name="Rectangle 7"/>
            <p:cNvSpPr/>
            <p:nvPr/>
          </p:nvSpPr>
          <p:spPr>
            <a:xfrm>
              <a:off x="0" y="350604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oup 8"/>
            <p:cNvGrpSpPr/>
            <p:nvPr/>
          </p:nvGrpSpPr>
          <p:grpSpPr>
            <a:xfrm>
              <a:off x="411480" y="3166560"/>
              <a:ext cx="4389120" cy="678960"/>
              <a:chOff x="411480" y="111432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411480" y="111432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8"/>
              <p:cNvSpPr/>
              <p:nvPr/>
            </p:nvSpPr>
            <p:spPr>
              <a:xfrm>
                <a:off x="444624" y="114746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Evidence- or information-based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grpSp>
        <p:nvGrpSpPr>
          <p:cNvPr id="17" name="Group 30"/>
          <p:cNvGrpSpPr/>
          <p:nvPr/>
        </p:nvGrpSpPr>
        <p:grpSpPr>
          <a:xfrm>
            <a:off x="0" y="4209840"/>
            <a:ext cx="7086600" cy="919080"/>
            <a:chOff x="0" y="4209840"/>
            <a:chExt cx="7086600" cy="919080"/>
          </a:xfrm>
        </p:grpSpPr>
        <p:sp>
          <p:nvSpPr>
            <p:cNvPr id="12" name="Rectangle 11"/>
            <p:cNvSpPr/>
            <p:nvPr/>
          </p:nvSpPr>
          <p:spPr>
            <a:xfrm>
              <a:off x="0" y="454932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" name="Group 12"/>
            <p:cNvGrpSpPr/>
            <p:nvPr/>
          </p:nvGrpSpPr>
          <p:grpSpPr>
            <a:xfrm>
              <a:off x="411480" y="4209840"/>
              <a:ext cx="4389120" cy="678960"/>
              <a:chOff x="411480" y="215760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411480" y="215760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11"/>
              <p:cNvSpPr/>
              <p:nvPr/>
            </p:nvSpPr>
            <p:spPr>
              <a:xfrm>
                <a:off x="444624" y="219074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Results- or solutions-oriented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grpSp>
        <p:nvGrpSpPr>
          <p:cNvPr id="21" name="Group 31"/>
          <p:cNvGrpSpPr/>
          <p:nvPr/>
        </p:nvGrpSpPr>
        <p:grpSpPr>
          <a:xfrm>
            <a:off x="0" y="5253120"/>
            <a:ext cx="7086600" cy="919080"/>
            <a:chOff x="0" y="5253120"/>
            <a:chExt cx="7086600" cy="919080"/>
          </a:xfrm>
        </p:grpSpPr>
        <p:sp>
          <p:nvSpPr>
            <p:cNvPr id="16" name="Rectangle 15"/>
            <p:cNvSpPr/>
            <p:nvPr/>
          </p:nvSpPr>
          <p:spPr>
            <a:xfrm>
              <a:off x="0" y="559260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oup 16"/>
            <p:cNvGrpSpPr/>
            <p:nvPr/>
          </p:nvGrpSpPr>
          <p:grpSpPr>
            <a:xfrm>
              <a:off x="411480" y="5253120"/>
              <a:ext cx="4389120" cy="678960"/>
              <a:chOff x="411480" y="320088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411480" y="320088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14"/>
              <p:cNvSpPr/>
              <p:nvPr/>
            </p:nvSpPr>
            <p:spPr>
              <a:xfrm>
                <a:off x="444624" y="323402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Sustained and sustainable engagement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pic>
        <p:nvPicPr>
          <p:cNvPr id="24" name="Picture 23" descr="agrifai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03" y="4101084"/>
            <a:ext cx="1779197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joint venture.jpg"/>
          <p:cNvPicPr>
            <a:picLocks noChangeAspect="1"/>
          </p:cNvPicPr>
          <p:nvPr/>
        </p:nvPicPr>
        <p:blipFill>
          <a:blip r:embed="rId3"/>
          <a:srcRect l="2097" t="2778" r="1431" b="5556"/>
          <a:stretch>
            <a:fillRect/>
          </a:stretch>
        </p:blipFill>
        <p:spPr>
          <a:xfrm>
            <a:off x="7391400" y="1434084"/>
            <a:ext cx="175260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loan ag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396484"/>
            <a:ext cx="1752600" cy="115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mendiol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44" y="2805684"/>
            <a:ext cx="1772356" cy="1196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8788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Constructive Engagement: What It Is Not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0" y="2123280"/>
            <a:ext cx="7086600" cy="919080"/>
            <a:chOff x="0" y="2123280"/>
            <a:chExt cx="7086600" cy="919080"/>
          </a:xfrm>
        </p:grpSpPr>
        <p:sp>
          <p:nvSpPr>
            <p:cNvPr id="4" name="Rectangle 3"/>
            <p:cNvSpPr/>
            <p:nvPr/>
          </p:nvSpPr>
          <p:spPr>
            <a:xfrm>
              <a:off x="0" y="246276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411480" y="2123280"/>
              <a:ext cx="4389120" cy="678960"/>
              <a:chOff x="411480" y="7104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" name="Rounded Rectangle 5"/>
              <p:cNvSpPr/>
              <p:nvPr/>
            </p:nvSpPr>
            <p:spPr>
              <a:xfrm>
                <a:off x="411480" y="7104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5"/>
              <p:cNvSpPr/>
              <p:nvPr/>
            </p:nvSpPr>
            <p:spPr>
              <a:xfrm>
                <a:off x="444624" y="10418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Destroying institutions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grpSp>
        <p:nvGrpSpPr>
          <p:cNvPr id="9" name="Group 29"/>
          <p:cNvGrpSpPr/>
          <p:nvPr/>
        </p:nvGrpSpPr>
        <p:grpSpPr>
          <a:xfrm>
            <a:off x="0" y="3166560"/>
            <a:ext cx="7086600" cy="919080"/>
            <a:chOff x="0" y="3166560"/>
            <a:chExt cx="7086600" cy="919080"/>
          </a:xfrm>
        </p:grpSpPr>
        <p:sp>
          <p:nvSpPr>
            <p:cNvPr id="8" name="Rectangle 7"/>
            <p:cNvSpPr/>
            <p:nvPr/>
          </p:nvSpPr>
          <p:spPr>
            <a:xfrm>
              <a:off x="0" y="350604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oup 8"/>
            <p:cNvGrpSpPr/>
            <p:nvPr/>
          </p:nvGrpSpPr>
          <p:grpSpPr>
            <a:xfrm>
              <a:off x="411480" y="3166560"/>
              <a:ext cx="4389120" cy="678960"/>
              <a:chOff x="411480" y="111432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411480" y="111432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8"/>
              <p:cNvSpPr/>
              <p:nvPr/>
            </p:nvSpPr>
            <p:spPr>
              <a:xfrm>
                <a:off x="444624" y="114746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Unilateral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grpSp>
        <p:nvGrpSpPr>
          <p:cNvPr id="17" name="Group 30"/>
          <p:cNvGrpSpPr/>
          <p:nvPr/>
        </p:nvGrpSpPr>
        <p:grpSpPr>
          <a:xfrm>
            <a:off x="0" y="4209840"/>
            <a:ext cx="7086600" cy="919080"/>
            <a:chOff x="0" y="4209840"/>
            <a:chExt cx="7086600" cy="919080"/>
          </a:xfrm>
        </p:grpSpPr>
        <p:sp>
          <p:nvSpPr>
            <p:cNvPr id="12" name="Rectangle 11"/>
            <p:cNvSpPr/>
            <p:nvPr/>
          </p:nvSpPr>
          <p:spPr>
            <a:xfrm>
              <a:off x="0" y="454932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" name="Group 12"/>
            <p:cNvGrpSpPr/>
            <p:nvPr/>
          </p:nvGrpSpPr>
          <p:grpSpPr>
            <a:xfrm>
              <a:off x="411480" y="4209840"/>
              <a:ext cx="4389120" cy="678960"/>
              <a:chOff x="411480" y="215760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411480" y="215760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11"/>
              <p:cNvSpPr/>
              <p:nvPr/>
            </p:nvSpPr>
            <p:spPr>
              <a:xfrm>
                <a:off x="444624" y="219074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Co-optation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grpSp>
        <p:nvGrpSpPr>
          <p:cNvPr id="21" name="Group 31"/>
          <p:cNvGrpSpPr/>
          <p:nvPr/>
        </p:nvGrpSpPr>
        <p:grpSpPr>
          <a:xfrm>
            <a:off x="0" y="5253120"/>
            <a:ext cx="7086600" cy="919080"/>
            <a:chOff x="0" y="5253120"/>
            <a:chExt cx="7086600" cy="919080"/>
          </a:xfrm>
        </p:grpSpPr>
        <p:sp>
          <p:nvSpPr>
            <p:cNvPr id="16" name="Rectangle 15"/>
            <p:cNvSpPr/>
            <p:nvPr/>
          </p:nvSpPr>
          <p:spPr>
            <a:xfrm>
              <a:off x="0" y="5592600"/>
              <a:ext cx="7086600" cy="5796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oup 16"/>
            <p:cNvGrpSpPr/>
            <p:nvPr/>
          </p:nvGrpSpPr>
          <p:grpSpPr>
            <a:xfrm>
              <a:off x="411480" y="5253120"/>
              <a:ext cx="4389120" cy="678960"/>
              <a:chOff x="411480" y="3200880"/>
              <a:chExt cx="5760720" cy="678960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411480" y="3200880"/>
                <a:ext cx="5760720" cy="67896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14"/>
              <p:cNvSpPr/>
              <p:nvPr/>
            </p:nvSpPr>
            <p:spPr>
              <a:xfrm>
                <a:off x="444624" y="3234024"/>
                <a:ext cx="5694432" cy="6126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>
                    <a:latin typeface="Delicious Heavy" pitchFamily="50" charset="0"/>
                  </a:rPr>
                  <a:t>Confrontation for confrontation’s sake</a:t>
                </a:r>
                <a:endParaRPr lang="en-US" sz="2300" kern="1200" dirty="0">
                  <a:latin typeface="Delicious Heavy" pitchFamily="50" charset="0"/>
                </a:endParaRPr>
              </a:p>
            </p:txBody>
          </p:sp>
        </p:grpSp>
      </p:grpSp>
      <p:pic>
        <p:nvPicPr>
          <p:cNvPr id="24" name="Picture 23" descr="agrifai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03" y="4101084"/>
            <a:ext cx="1779197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joint venture.jpg"/>
          <p:cNvPicPr>
            <a:picLocks noChangeAspect="1"/>
          </p:cNvPicPr>
          <p:nvPr/>
        </p:nvPicPr>
        <p:blipFill>
          <a:blip r:embed="rId3"/>
          <a:srcRect l="2097" t="2778" r="1431" b="5556"/>
          <a:stretch>
            <a:fillRect/>
          </a:stretch>
        </p:blipFill>
        <p:spPr>
          <a:xfrm>
            <a:off x="7391400" y="1434084"/>
            <a:ext cx="175260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loan ag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396484"/>
            <a:ext cx="1752600" cy="115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mendiol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44" y="2805684"/>
            <a:ext cx="1772356" cy="1196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294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Role of CSO in Constructive Engagement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b="1" smtClean="0"/>
              <a:t>Proponent for change </a:t>
            </a:r>
          </a:p>
          <a:p>
            <a:r>
              <a:rPr lang="en-US" sz="4800" b="1" smtClean="0"/>
              <a:t>Partners for reform</a:t>
            </a:r>
          </a:p>
          <a:p>
            <a:r>
              <a:rPr lang="en-US" sz="4800" b="1" smtClean="0"/>
              <a:t>Voice of the citizen</a:t>
            </a:r>
          </a:p>
          <a:p>
            <a:r>
              <a:rPr lang="en-US" sz="4800" b="1" smtClean="0"/>
              <a:t>Fiscalizer to stop corruption</a:t>
            </a:r>
          </a:p>
          <a:p>
            <a:pPr lvl="1">
              <a:buFontTx/>
              <a:buNone/>
            </a:pPr>
            <a:endParaRPr lang="en-US" sz="4800" smtClean="0"/>
          </a:p>
          <a:p>
            <a:pPr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5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CSOs in Constructive Engagement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568478"/>
              </p:ext>
            </p:extLst>
          </p:nvPr>
        </p:nvGraphicFramePr>
        <p:xfrm>
          <a:off x="228600" y="924560"/>
          <a:ext cx="86868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457"/>
                <a:gridCol w="3257550"/>
                <a:gridCol w="35677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 of CSO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it is 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/ Tools used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Partners for Reforms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Cooperate  in implementing specific reform government program as </a:t>
                      </a:r>
                      <a:r>
                        <a:rPr lang="en-US" smtClean="0"/>
                        <a:t>partner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Participation in permanent mechanism for governance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Forest</a:t>
                      </a:r>
                      <a:r>
                        <a:rPr lang="en-US" baseline="0" dirty="0" smtClean="0"/>
                        <a:t> Conservation and protection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Technical Working Group; Local Special bodies; Bottoms-up Planning and </a:t>
                      </a:r>
                      <a:r>
                        <a:rPr lang="en-US" dirty="0" err="1" smtClean="0"/>
                        <a:t>budgetting</a:t>
                      </a:r>
                      <a:r>
                        <a:rPr lang="en-US" dirty="0" smtClean="0"/>
                        <a:t> (BUPB)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Proponent</a:t>
                      </a:r>
                      <a:r>
                        <a:rPr lang="en-US" baseline="0" dirty="0" smtClean="0"/>
                        <a:t> of Change / Model Builder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Own</a:t>
                      </a:r>
                      <a:r>
                        <a:rPr lang="en-US" baseline="0" smtClean="0"/>
                        <a:t> initiative of CSOs to implement development projects</a:t>
                      </a:r>
                      <a:endParaRPr lang="en-US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Micro-financing</a:t>
                      </a:r>
                    </a:p>
                    <a:p>
                      <a:r>
                        <a:rPr lang="en-US" dirty="0" smtClean="0"/>
                        <a:t>Farmer-field</a:t>
                      </a:r>
                      <a:r>
                        <a:rPr lang="en-US" baseline="0" dirty="0" smtClean="0"/>
                        <a:t> School</a:t>
                      </a:r>
                    </a:p>
                    <a:p>
                      <a:r>
                        <a:rPr lang="en-US" dirty="0" smtClean="0"/>
                        <a:t>Community-based</a:t>
                      </a:r>
                      <a:r>
                        <a:rPr lang="en-US" baseline="0" dirty="0" smtClean="0"/>
                        <a:t>  health center, day care,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Fiscalizers</a:t>
                      </a:r>
                      <a:r>
                        <a:rPr lang="en-US" dirty="0" smtClean="0"/>
                        <a:t>  to stop corruption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Monitoring performance of elected officials,  government agencies, development programs and project </a:t>
                      </a:r>
                    </a:p>
                    <a:p>
                      <a:pPr marL="457200" lvl="1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Score Card ; Shadow</a:t>
                      </a:r>
                      <a:r>
                        <a:rPr lang="en-US" baseline="0" dirty="0" smtClean="0"/>
                        <a:t> report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budget watch; Book watch, “Road Watch”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Voice of the 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Advocacy work</a:t>
                      </a:r>
                    </a:p>
                    <a:p>
                      <a:r>
                        <a:rPr lang="en-US" dirty="0" smtClean="0"/>
                        <a:t>Participation</a:t>
                      </a:r>
                      <a:r>
                        <a:rPr lang="en-US" baseline="0" dirty="0" smtClean="0"/>
                        <a:t> in consultations, public  debates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 forum / awareness raising</a:t>
                      </a:r>
                      <a:r>
                        <a:rPr lang="en-US" baseline="0" dirty="0" smtClean="0"/>
                        <a:t> / campaign; signature campaign; mass action,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3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Context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Poor </a:t>
            </a:r>
            <a:r>
              <a:rPr lang="en-US" dirty="0"/>
              <a:t>governance is a, if not THE, principal obstacle to the achievement of poverty reduction and other critical human development goal</a:t>
            </a:r>
            <a:r>
              <a:rPr lang="en-US" dirty="0" smtClean="0"/>
              <a:t>.</a:t>
            </a:r>
          </a:p>
          <a:p>
            <a:r>
              <a:rPr lang="en-US" dirty="0"/>
              <a:t>Good governance – transparent, accountable, participatory, effective – cannot be achieved by governments alone.</a:t>
            </a:r>
          </a:p>
          <a:p>
            <a:r>
              <a:rPr lang="en-US" dirty="0"/>
              <a:t>Good governance requires strong, effective government AND the active participation of citizens and civil society organizations.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0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constructive engagement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ordinary citizens – especially women, poor people, marginalized groups – are largely excluded from governance processes that directly affect their </a:t>
            </a:r>
            <a:r>
              <a:rPr lang="en-US" dirty="0" smtClean="0"/>
              <a:t>lives</a:t>
            </a:r>
          </a:p>
          <a:p>
            <a:r>
              <a:rPr lang="en-US" dirty="0"/>
              <a:t>Citizens have the right and the responsibility to contribute to processes of public decision-making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9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Why Constructive Engagement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593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3048000" y="1752600"/>
            <a:ext cx="2971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Constructive Engagement</a:t>
            </a: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685800" y="2971800"/>
            <a:ext cx="25146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Improved </a:t>
            </a:r>
          </a:p>
          <a:p>
            <a:pPr algn="ctr"/>
            <a:r>
              <a:rPr lang="en-US" b="1"/>
              <a:t>Governance</a:t>
            </a: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2667000" y="4191000"/>
            <a:ext cx="3124200" cy="1371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Development effectiveness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5562600" y="3276600"/>
            <a:ext cx="2895600" cy="914400"/>
          </a:xfrm>
          <a:prstGeom prst="ellipse">
            <a:avLst/>
          </a:prstGeom>
          <a:solidFill>
            <a:srgbClr val="EFAF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Empowerment</a:t>
            </a: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>
            <a:off x="30480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4343400" y="2819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5638800" y="2895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Why Constructive Engagement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Improving governance </a:t>
            </a:r>
          </a:p>
          <a:p>
            <a:pPr lvl="1"/>
            <a:r>
              <a:rPr lang="en-US" sz="2400" smtClean="0"/>
              <a:t>deepening democracy towards poverty reduction</a:t>
            </a:r>
          </a:p>
          <a:p>
            <a:r>
              <a:rPr lang="en-US" sz="2800" smtClean="0"/>
              <a:t>Increased development effectiveness</a:t>
            </a:r>
          </a:p>
          <a:p>
            <a:pPr lvl="1"/>
            <a:r>
              <a:rPr lang="en-US" sz="2400" smtClean="0"/>
              <a:t>Improved public service delivery</a:t>
            </a:r>
          </a:p>
          <a:p>
            <a:pPr lvl="1"/>
            <a:r>
              <a:rPr lang="en-US" sz="2400" smtClean="0"/>
              <a:t>Informed policy design</a:t>
            </a:r>
          </a:p>
          <a:p>
            <a:r>
              <a:rPr lang="en-US" sz="2800" smtClean="0"/>
              <a:t>Empowerment particularly of poor people</a:t>
            </a:r>
          </a:p>
          <a:p>
            <a:pPr lvl="1"/>
            <a:r>
              <a:rPr lang="en-US" sz="2400" smtClean="0"/>
              <a:t>Increase and aggregate the voice of the poor to increase chance of greater responsiveness from government to their needs</a:t>
            </a:r>
          </a:p>
          <a:p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6502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Why Constructive Engagement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593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2941320" y="2453640"/>
            <a:ext cx="2971800" cy="12801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 smtClean="0"/>
              <a:t>     Good Governance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/>
              <a:t>Procedure / laws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/>
              <a:t>Institutions / mechanism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/>
              <a:t>Programs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/>
              <a:t>Budget/ resource</a:t>
            </a:r>
            <a:endParaRPr lang="en-US" b="1" i="1" dirty="0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685800" y="1348740"/>
            <a:ext cx="25146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Accountability</a:t>
            </a:r>
          </a:p>
          <a:p>
            <a:pPr algn="ctr"/>
            <a:r>
              <a:rPr lang="en-US" b="1" dirty="0" smtClean="0"/>
              <a:t>“Right to Claim”</a:t>
            </a:r>
            <a:endParaRPr lang="en-US" b="1" dirty="0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2895600" y="4495800"/>
            <a:ext cx="3124200" cy="1371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Participation</a:t>
            </a:r>
          </a:p>
          <a:p>
            <a:pPr algn="ctr"/>
            <a:r>
              <a:rPr lang="en-US" b="1" dirty="0" smtClean="0"/>
              <a:t>“Right to Influence”</a:t>
            </a:r>
            <a:endParaRPr lang="en-US" b="1" dirty="0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5638800" y="1348740"/>
            <a:ext cx="2895600" cy="1104900"/>
          </a:xfrm>
          <a:prstGeom prst="ellipse">
            <a:avLst/>
          </a:prstGeom>
          <a:solidFill>
            <a:srgbClr val="EFAF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Transparency</a:t>
            </a:r>
          </a:p>
          <a:p>
            <a:pPr algn="ctr"/>
            <a:r>
              <a:rPr lang="en-US" b="1" dirty="0" smtClean="0"/>
              <a:t>“Right to Know”</a:t>
            </a:r>
            <a:endParaRPr lang="en-US" b="1" dirty="0"/>
          </a:p>
        </p:txBody>
      </p:sp>
      <p:sp>
        <p:nvSpPr>
          <p:cNvPr id="2" name="Down Arrow 1"/>
          <p:cNvSpPr/>
          <p:nvPr/>
        </p:nvSpPr>
        <p:spPr>
          <a:xfrm rot="17948734">
            <a:off x="2021797" y="2608816"/>
            <a:ext cx="705397" cy="596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157663">
            <a:off x="6401799" y="2684981"/>
            <a:ext cx="636929" cy="612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flipH="1">
            <a:off x="4133850" y="4008120"/>
            <a:ext cx="5715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Definition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 smtClean="0"/>
              <a:t>Constructive </a:t>
            </a:r>
            <a:r>
              <a:rPr lang="en-US" sz="4800" dirty="0"/>
              <a:t>Engagement is the exercise of power by organized </a:t>
            </a:r>
            <a:r>
              <a:rPr lang="en-US" sz="4800" dirty="0" smtClean="0"/>
              <a:t>citizens</a:t>
            </a:r>
            <a:r>
              <a:rPr lang="en-US" sz="4800" dirty="0"/>
              <a:t> </a:t>
            </a:r>
            <a:r>
              <a:rPr lang="en-US" sz="4800" dirty="0" smtClean="0"/>
              <a:t>towards  common </a:t>
            </a:r>
            <a:r>
              <a:rPr lang="en-US" sz="4800" dirty="0"/>
              <a:t>good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range </a:t>
            </a:r>
            <a:r>
              <a:rPr lang="en-US" sz="4800" dirty="0"/>
              <a:t>of processes that brings together stakeholders to act on a concern put forward by the public/ citizens in an organized fashion to produce reforms in governance for positive change.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111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Constructive Engagement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is about making democracy stronger and justice real, as well as influencing a people-oriented policy that will benefit society, especially the marginalized. It is </a:t>
            </a:r>
            <a:r>
              <a:rPr lang="en-US" b="1" smtClean="0"/>
              <a:t>a means and an end by itself</a:t>
            </a:r>
            <a:r>
              <a:rPr lang="en-US" smtClean="0"/>
              <a:t>.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2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</a:t>
            </a:r>
            <a:r>
              <a:rPr lang="en-US" dirty="0" smtClean="0"/>
              <a:t>involves </a:t>
            </a:r>
            <a:r>
              <a:rPr lang="en-US" dirty="0"/>
              <a:t>dialogue between and among </a:t>
            </a:r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Trust-building</a:t>
            </a:r>
          </a:p>
          <a:p>
            <a:pPr lvl="1"/>
            <a:r>
              <a:rPr lang="en-US" dirty="0" smtClean="0"/>
              <a:t>Complementation / Synergy</a:t>
            </a:r>
            <a:endParaRPr lang="en-US" dirty="0"/>
          </a:p>
          <a:p>
            <a:r>
              <a:rPr lang="en-US" dirty="0" smtClean="0"/>
              <a:t>It is not only advocating </a:t>
            </a:r>
            <a:r>
              <a:rPr lang="en-US" dirty="0"/>
              <a:t>for social accountability from </a:t>
            </a:r>
            <a:r>
              <a:rPr lang="en-US" dirty="0" smtClean="0"/>
              <a:t>government but also working with government to implement development programs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3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619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 Constructive Engagement : Context and Concept</vt:lpstr>
      <vt:lpstr> Context</vt:lpstr>
      <vt:lpstr>Why constructive engagement  </vt:lpstr>
      <vt:lpstr>Why Constructive Engagement</vt:lpstr>
      <vt:lpstr>Why Constructive Engagement</vt:lpstr>
      <vt:lpstr>Why Constructive Engagement</vt:lpstr>
      <vt:lpstr>Definition</vt:lpstr>
      <vt:lpstr>Constructive Engagement</vt:lpstr>
      <vt:lpstr>Constructive Engagement</vt:lpstr>
      <vt:lpstr>Constructive Engagement</vt:lpstr>
      <vt:lpstr> Four Pillars of Effective Constructive Engagement</vt:lpstr>
      <vt:lpstr>Factors Affecting Constructive Engagement </vt:lpstr>
      <vt:lpstr>Constructive Engagement: What It Is</vt:lpstr>
      <vt:lpstr>Constructive Engagement: What It Is Not</vt:lpstr>
      <vt:lpstr>Role of CSO in Constructive Engagement</vt:lpstr>
      <vt:lpstr>Role of CSOs in Constructive Engagement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Consultation on Organic Rice and  5th AFA General Assembly</dc:title>
  <dc:creator>lany</dc:creator>
  <cp:lastModifiedBy>lany</cp:lastModifiedBy>
  <cp:revision>38</cp:revision>
  <dcterms:created xsi:type="dcterms:W3CDTF">2012-03-05T12:00:08Z</dcterms:created>
  <dcterms:modified xsi:type="dcterms:W3CDTF">2012-08-27T03:46:28Z</dcterms:modified>
</cp:coreProperties>
</file>