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5"/>
  </p:notesMasterIdLst>
  <p:handoutMasterIdLst>
    <p:handoutMasterId r:id="rId16"/>
  </p:handoutMasterIdLst>
  <p:sldIdLst>
    <p:sldId id="256" r:id="rId2"/>
    <p:sldId id="273" r:id="rId3"/>
    <p:sldId id="282" r:id="rId4"/>
    <p:sldId id="269" r:id="rId5"/>
    <p:sldId id="285" r:id="rId6"/>
    <p:sldId id="287" r:id="rId7"/>
    <p:sldId id="288" r:id="rId8"/>
    <p:sldId id="289" r:id="rId9"/>
    <p:sldId id="286" r:id="rId10"/>
    <p:sldId id="290" r:id="rId11"/>
    <p:sldId id="291" r:id="rId12"/>
    <p:sldId id="292" r:id="rId13"/>
    <p:sldId id="27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5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F62A7C5-A773-492D-BC32-F4E93510379E}" type="datetimeFigureOut">
              <a:rPr lang="en-US"/>
              <a:pPr>
                <a:defRPr/>
              </a:pPr>
              <a:t>4/4/2013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D1B5005-9CD9-4B9A-AED2-382FD71F133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B2FE3E3-9605-4E33-AA0F-CC2AD17E94D7}" type="datetimeFigureOut">
              <a:rPr lang="en-US"/>
              <a:pPr>
                <a:defRPr/>
              </a:pPr>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C7C2A0E-5D62-43CA-A5FE-12A1D977EE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p:spPr>
      </p:sp>
      <p:sp>
        <p:nvSpPr>
          <p:cNvPr id="153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700" smtClean="0"/>
              <a:t>The need to develop operational capacities to design and implement investment operations in the context of increased financial resources in support of agriculture, food security and nutrition.</a:t>
            </a:r>
            <a:endParaRPr lang="en-US" sz="7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01FDA4-E08C-4B49-8E7B-B216E52F4B8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Rectangle 3"/>
          <p:cNvSpPr>
            <a:spLocks noGrp="1" noChangeArrowheads="1"/>
          </p:cNvSpPr>
          <p:nvPr>
            <p:ph type="ctrTitle"/>
          </p:nvPr>
        </p:nvSpPr>
        <p:spPr>
          <a:xfrm>
            <a:off x="1143000" y="1295400"/>
            <a:ext cx="7772400" cy="1143000"/>
          </a:xfrm>
        </p:spPr>
        <p:txBody>
          <a:bodyPr/>
          <a:lstStyle>
            <a:lvl1pPr algn="r">
              <a:defRPr/>
            </a:lvl1pPr>
          </a:lstStyle>
          <a:p>
            <a:r>
              <a:rPr lang="en-US"/>
              <a:t>Click to edit Master title style</a:t>
            </a:r>
          </a:p>
        </p:txBody>
      </p:sp>
      <p:sp>
        <p:nvSpPr>
          <p:cNvPr id="28676" name="Rectangle 4"/>
          <p:cNvSpPr>
            <a:spLocks noGrp="1" noChangeArrowheads="1"/>
          </p:cNvSpPr>
          <p:nvPr>
            <p:ph type="subTitle" idx="1"/>
          </p:nvPr>
        </p:nvSpPr>
        <p:spPr>
          <a:xfrm>
            <a:off x="2514600" y="2819400"/>
            <a:ext cx="6400800" cy="1752600"/>
          </a:xfrm>
        </p:spPr>
        <p:txBody>
          <a:bodyPr/>
          <a:lstStyle>
            <a:lvl1pPr marL="0" indent="0" algn="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smtClean="0"/>
            </a:lvl1pPr>
          </a:lstStyle>
          <a:p>
            <a:pPr>
              <a:defRPr/>
            </a:pPr>
            <a:fld id="{6BE13989-24CD-453F-B67D-D59A12BED2A4}" type="datetimeFigureOut">
              <a:rPr lang="en-US"/>
              <a:pPr>
                <a:defRPr/>
              </a:pPr>
              <a:t>4/4/2013</a:t>
            </a:fld>
            <a:endParaRPr lang="en-US"/>
          </a:p>
        </p:txBody>
      </p:sp>
      <p:sp>
        <p:nvSpPr>
          <p:cNvPr id="6" name="Rectangle 6"/>
          <p:cNvSpPr>
            <a:spLocks noGrp="1" noChangeArrowheads="1"/>
          </p:cNvSpPr>
          <p:nvPr>
            <p:ph type="ftr" sz="quarter" idx="11"/>
          </p:nvPr>
        </p:nvSpPr>
        <p:spPr>
          <a:xfrm>
            <a:off x="3276600" y="6248400"/>
            <a:ext cx="35814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107E14FF-4E18-4550-994B-418CC8D07B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D8CF17A-7257-4262-AAB2-8DEE9A486B51}" type="datetimeFigureOut">
              <a:rPr lang="en-US"/>
              <a:pPr>
                <a:defRPr/>
              </a:pPr>
              <a:t>4/4/2013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5D7BC8A-4552-4B1D-BF07-8E41221762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29645D0-553E-4E2F-B9B5-5A138E605D7E}" type="datetimeFigureOut">
              <a:rPr lang="en-US"/>
              <a:pPr>
                <a:defRPr/>
              </a:pPr>
              <a:t>4/4/2013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878E860-6521-4595-AB43-CC188E94B6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D3B3508-E553-4E5B-9870-F83BDFB75AC8}" type="datetimeFigureOut">
              <a:rPr lang="en-US"/>
              <a:pPr>
                <a:defRPr/>
              </a:pPr>
              <a:t>4/4/2013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0E78550-8A99-409D-9E66-D19FE9C910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71F420C-072E-4021-847B-E2B4EEA7E5DB}" type="datetimeFigureOut">
              <a:rPr lang="en-US"/>
              <a:pPr>
                <a:defRPr/>
              </a:pPr>
              <a:t>4/4/2013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727193B-6DA8-45FF-9C1D-9D8591972D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60BC527D-8553-4644-A233-672B705FA8D4}" type="datetimeFigureOut">
              <a:rPr lang="en-US"/>
              <a:pPr>
                <a:defRPr/>
              </a:pPr>
              <a:t>4/4/2013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F41F734-F18A-4666-B32A-2F11C9AA61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DFADEE3C-EAF1-4150-9599-932ABEA60E86}" type="datetimeFigureOut">
              <a:rPr lang="en-US"/>
              <a:pPr>
                <a:defRPr/>
              </a:pPr>
              <a:t>4/4/2013</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DC4CB85-177D-4225-9929-05580E67C9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072E78CC-0DD4-43B1-9A52-CC16FEA245AB}" type="datetimeFigureOut">
              <a:rPr lang="en-US"/>
              <a:pPr>
                <a:defRPr/>
              </a:pPr>
              <a:t>4/4/2013</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A099BB6-43FC-4BAE-B7CD-C475D24A63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97B4AF3-2F1A-49D3-8EDA-F0DFF4FA6FB5}" type="datetimeFigureOut">
              <a:rPr lang="en-US"/>
              <a:pPr>
                <a:defRPr/>
              </a:pPr>
              <a:t>4/4/2013</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5BE295C-5AD4-4FE4-BFD3-1B3FCC3D59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B165FA6-F270-496B-A0B1-0B6339BA7028}" type="datetimeFigureOut">
              <a:rPr lang="en-US"/>
              <a:pPr>
                <a:defRPr/>
              </a:pPr>
              <a:t>4/4/2013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5E0E7A0-BCFA-47D6-B78A-0925F69F07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30F947D-9237-4D2F-A624-EB71D5710904}" type="datetimeFigureOut">
              <a:rPr lang="en-US"/>
              <a:pPr>
                <a:defRPr/>
              </a:pPr>
              <a:t>4/4/2013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3504520-F097-4B8C-BB79-58BE44744B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19200" y="533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2192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3" name="Rectangle 5"/>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smtClean="0">
                <a:latin typeface="Courier" charset="0"/>
              </a:defRPr>
            </a:lvl1pPr>
          </a:lstStyle>
          <a:p>
            <a:pPr>
              <a:defRPr/>
            </a:pPr>
            <a:fld id="{BC37BD49-2A8B-4524-86CF-5997F486BA0D}" type="datetimeFigureOut">
              <a:rPr lang="en-US"/>
              <a:pPr>
                <a:defRPr/>
              </a:pPr>
              <a:t>4/4/2013</a:t>
            </a:fld>
            <a:endParaRPr lang="en-US"/>
          </a:p>
        </p:txBody>
      </p:sp>
      <p:sp>
        <p:nvSpPr>
          <p:cNvPr id="27654" name="Rectangle 6"/>
          <p:cNvSpPr>
            <a:spLocks noGrp="1" noChangeArrowheads="1"/>
          </p:cNvSpPr>
          <p:nvPr>
            <p:ph type="ftr" sz="quarter" idx="3"/>
          </p:nvPr>
        </p:nvSpPr>
        <p:spPr bwMode="auto">
          <a:xfrm>
            <a:off x="3352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Courier" pitchFamily="1" charset="0"/>
                <a:ea typeface="+mn-ea"/>
                <a:cs typeface="Arial" charset="0"/>
              </a:defRPr>
            </a:lvl1pPr>
          </a:lstStyle>
          <a:p>
            <a:pPr>
              <a:defRPr/>
            </a:pPr>
            <a:endParaRPr lang="en-US"/>
          </a:p>
        </p:txBody>
      </p:sp>
      <p:sp>
        <p:nvSpPr>
          <p:cNvPr id="27655" name="Rectangle 7"/>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smtClean="0">
                <a:latin typeface="Courier" charset="0"/>
              </a:defRPr>
            </a:lvl1pPr>
          </a:lstStyle>
          <a:p>
            <a:pPr>
              <a:defRPr/>
            </a:pPr>
            <a:fld id="{104A5434-640E-4E08-9EF7-DC7493D258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spcBef>
          <a:spcPct val="0"/>
        </a:spcBef>
        <a:spcAft>
          <a:spcPct val="0"/>
        </a:spcAft>
        <a:defRPr kumimoji="1" sz="44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kumimoji="1" sz="4400">
          <a:solidFill>
            <a:schemeClr val="tx2"/>
          </a:solidFill>
          <a:latin typeface="Geneva" pitchFamily="1" charset="0"/>
          <a:ea typeface="MS PGothic" pitchFamily="34" charset="-128"/>
          <a:cs typeface="ＭＳ Ｐゴシック" charset="0"/>
        </a:defRPr>
      </a:lvl2pPr>
      <a:lvl3pPr algn="l" rtl="0" eaLnBrk="0" fontAlgn="base" hangingPunct="0">
        <a:spcBef>
          <a:spcPct val="0"/>
        </a:spcBef>
        <a:spcAft>
          <a:spcPct val="0"/>
        </a:spcAft>
        <a:defRPr kumimoji="1" sz="4400">
          <a:solidFill>
            <a:schemeClr val="tx2"/>
          </a:solidFill>
          <a:latin typeface="Geneva" pitchFamily="1" charset="0"/>
          <a:ea typeface="MS PGothic" pitchFamily="34" charset="-128"/>
          <a:cs typeface="ＭＳ Ｐゴシック" charset="0"/>
        </a:defRPr>
      </a:lvl3pPr>
      <a:lvl4pPr algn="l" rtl="0" eaLnBrk="0" fontAlgn="base" hangingPunct="0">
        <a:spcBef>
          <a:spcPct val="0"/>
        </a:spcBef>
        <a:spcAft>
          <a:spcPct val="0"/>
        </a:spcAft>
        <a:defRPr kumimoji="1" sz="4400">
          <a:solidFill>
            <a:schemeClr val="tx2"/>
          </a:solidFill>
          <a:latin typeface="Geneva" pitchFamily="1" charset="0"/>
          <a:ea typeface="MS PGothic" pitchFamily="34" charset="-128"/>
          <a:cs typeface="ＭＳ Ｐゴシック" charset="0"/>
        </a:defRPr>
      </a:lvl4pPr>
      <a:lvl5pPr algn="l" rtl="0" eaLnBrk="0" fontAlgn="base" hangingPunct="0">
        <a:spcBef>
          <a:spcPct val="0"/>
        </a:spcBef>
        <a:spcAft>
          <a:spcPct val="0"/>
        </a:spcAft>
        <a:defRPr kumimoji="1" sz="4400">
          <a:solidFill>
            <a:schemeClr val="tx2"/>
          </a:solidFill>
          <a:latin typeface="Geneva" pitchFamily="1" charset="0"/>
          <a:ea typeface="MS PGothic" pitchFamily="34" charset="-128"/>
          <a:cs typeface="ＭＳ Ｐゴシック" charset="0"/>
        </a:defRPr>
      </a:lvl5pPr>
      <a:lvl6pPr marL="457200" algn="l" rtl="0" fontAlgn="base">
        <a:spcBef>
          <a:spcPct val="0"/>
        </a:spcBef>
        <a:spcAft>
          <a:spcPct val="0"/>
        </a:spcAft>
        <a:defRPr kumimoji="1" sz="4400">
          <a:solidFill>
            <a:schemeClr val="tx2"/>
          </a:solidFill>
          <a:latin typeface="Geneva" pitchFamily="1" charset="0"/>
          <a:ea typeface="ＭＳ Ｐゴシック" pitchFamily="1" charset="-128"/>
        </a:defRPr>
      </a:lvl6pPr>
      <a:lvl7pPr marL="914400" algn="l" rtl="0" fontAlgn="base">
        <a:spcBef>
          <a:spcPct val="0"/>
        </a:spcBef>
        <a:spcAft>
          <a:spcPct val="0"/>
        </a:spcAft>
        <a:defRPr kumimoji="1" sz="4400">
          <a:solidFill>
            <a:schemeClr val="tx2"/>
          </a:solidFill>
          <a:latin typeface="Geneva" pitchFamily="1" charset="0"/>
          <a:ea typeface="ＭＳ Ｐゴシック" pitchFamily="1" charset="-128"/>
        </a:defRPr>
      </a:lvl7pPr>
      <a:lvl8pPr marL="1371600" algn="l" rtl="0" fontAlgn="base">
        <a:spcBef>
          <a:spcPct val="0"/>
        </a:spcBef>
        <a:spcAft>
          <a:spcPct val="0"/>
        </a:spcAft>
        <a:defRPr kumimoji="1" sz="4400">
          <a:solidFill>
            <a:schemeClr val="tx2"/>
          </a:solidFill>
          <a:latin typeface="Geneva" pitchFamily="1" charset="0"/>
          <a:ea typeface="ＭＳ Ｐゴシック" pitchFamily="1" charset="-128"/>
        </a:defRPr>
      </a:lvl8pPr>
      <a:lvl9pPr marL="1828800" algn="l" rtl="0" fontAlgn="base">
        <a:spcBef>
          <a:spcPct val="0"/>
        </a:spcBef>
        <a:spcAft>
          <a:spcPct val="0"/>
        </a:spcAft>
        <a:defRPr kumimoji="1" sz="4400">
          <a:solidFill>
            <a:schemeClr val="tx2"/>
          </a:solidFill>
          <a:latin typeface="Geneva" pitchFamily="1" charset="0"/>
          <a:ea typeface="ＭＳ Ｐゴシック" pitchFamily="1" charset="-128"/>
        </a:defRPr>
      </a:lvl9pPr>
    </p:titleStyle>
    <p:bodyStyle>
      <a:lvl1pPr marL="342900" indent="-342900" algn="l" rtl="0" eaLnBrk="0" fontAlgn="base" hangingPunct="0">
        <a:spcBef>
          <a:spcPct val="20000"/>
        </a:spcBef>
        <a:spcAft>
          <a:spcPct val="0"/>
        </a:spcAft>
        <a:buSzPct val="135000"/>
        <a:buBlip>
          <a:blip r:embed="rId14"/>
        </a:buBlip>
        <a:defRPr kumimoji="1"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SzPct val="125000"/>
        <a:buBlip>
          <a:blip r:embed="rId15"/>
        </a:buBlip>
        <a:defRPr kumimoji="1" sz="2800">
          <a:solidFill>
            <a:schemeClr val="tx1"/>
          </a:solidFill>
          <a:latin typeface="+mn-lt"/>
          <a:ea typeface="MS PGothic" pitchFamily="34" charset="-128"/>
        </a:defRPr>
      </a:lvl2pPr>
      <a:lvl3pPr marL="1143000" indent="-228600" algn="l" rtl="0" eaLnBrk="0" fontAlgn="base" hangingPunct="0">
        <a:spcBef>
          <a:spcPct val="20000"/>
        </a:spcBef>
        <a:spcAft>
          <a:spcPct val="0"/>
        </a:spcAft>
        <a:buSzPct val="110000"/>
        <a:buBlip>
          <a:blip r:embed="rId14"/>
        </a:buBlip>
        <a:defRPr kumimoji="1" sz="2400">
          <a:solidFill>
            <a:schemeClr val="tx1"/>
          </a:solidFill>
          <a:latin typeface="+mn-lt"/>
          <a:ea typeface="MS PGothic" pitchFamily="34" charset="-128"/>
        </a:defRPr>
      </a:lvl3pPr>
      <a:lvl4pPr marL="1600200" indent="-228600" algn="l" rtl="0" eaLnBrk="0" fontAlgn="base" hangingPunct="0">
        <a:spcBef>
          <a:spcPct val="20000"/>
        </a:spcBef>
        <a:spcAft>
          <a:spcPct val="0"/>
        </a:spcAft>
        <a:buBlip>
          <a:blip r:embed="rId15"/>
        </a:buBlip>
        <a:defRPr kumimoji="1" sz="2000">
          <a:solidFill>
            <a:schemeClr val="tx1"/>
          </a:solidFill>
          <a:latin typeface="+mn-lt"/>
          <a:ea typeface="MS PGothic" pitchFamily="34" charset="-128"/>
        </a:defRPr>
      </a:lvl4pPr>
      <a:lvl5pPr marL="2057400" indent="-228600" algn="l" rtl="0" eaLnBrk="0" fontAlgn="base" hangingPunct="0">
        <a:spcBef>
          <a:spcPct val="20000"/>
        </a:spcBef>
        <a:spcAft>
          <a:spcPct val="0"/>
        </a:spcAft>
        <a:buSzPct val="90000"/>
        <a:buBlip>
          <a:blip r:embed="rId14"/>
        </a:buBlip>
        <a:defRPr kumimoji="1" sz="2000">
          <a:solidFill>
            <a:schemeClr val="tx1"/>
          </a:solidFill>
          <a:latin typeface="+mn-lt"/>
          <a:ea typeface="MS PGothic" pitchFamily="34" charset="-128"/>
        </a:defRPr>
      </a:lvl5pPr>
      <a:lvl6pPr marL="2514600" indent="-228600" algn="l" rtl="0" fontAlgn="base">
        <a:spcBef>
          <a:spcPct val="20000"/>
        </a:spcBef>
        <a:spcAft>
          <a:spcPct val="0"/>
        </a:spcAft>
        <a:buSzPct val="90000"/>
        <a:buBlip>
          <a:blip r:embed="rId14"/>
        </a:buBlip>
        <a:defRPr kumimoji="1" sz="2000">
          <a:solidFill>
            <a:schemeClr val="tx1"/>
          </a:solidFill>
          <a:latin typeface="+mn-lt"/>
          <a:ea typeface="+mn-ea"/>
        </a:defRPr>
      </a:lvl6pPr>
      <a:lvl7pPr marL="2971800" indent="-228600" algn="l" rtl="0" fontAlgn="base">
        <a:spcBef>
          <a:spcPct val="20000"/>
        </a:spcBef>
        <a:spcAft>
          <a:spcPct val="0"/>
        </a:spcAft>
        <a:buSzPct val="90000"/>
        <a:buBlip>
          <a:blip r:embed="rId14"/>
        </a:buBlip>
        <a:defRPr kumimoji="1" sz="2000">
          <a:solidFill>
            <a:schemeClr val="tx1"/>
          </a:solidFill>
          <a:latin typeface="+mn-lt"/>
          <a:ea typeface="+mn-ea"/>
        </a:defRPr>
      </a:lvl7pPr>
      <a:lvl8pPr marL="3429000" indent="-228600" algn="l" rtl="0" fontAlgn="base">
        <a:spcBef>
          <a:spcPct val="20000"/>
        </a:spcBef>
        <a:spcAft>
          <a:spcPct val="0"/>
        </a:spcAft>
        <a:buSzPct val="90000"/>
        <a:buBlip>
          <a:blip r:embed="rId14"/>
        </a:buBlip>
        <a:defRPr kumimoji="1" sz="2000">
          <a:solidFill>
            <a:schemeClr val="tx1"/>
          </a:solidFill>
          <a:latin typeface="+mn-lt"/>
          <a:ea typeface="+mn-ea"/>
        </a:defRPr>
      </a:lvl8pPr>
      <a:lvl9pPr marL="3886200" indent="-228600" algn="l" rtl="0" fontAlgn="base">
        <a:spcBef>
          <a:spcPct val="20000"/>
        </a:spcBef>
        <a:spcAft>
          <a:spcPct val="0"/>
        </a:spcAft>
        <a:buSzPct val="90000"/>
        <a:buBlip>
          <a:blip r:embed="rId14"/>
        </a:buBlip>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914400" y="2214554"/>
            <a:ext cx="7772400" cy="1824046"/>
          </a:xfrm>
        </p:spPr>
        <p:txBody>
          <a:bodyPr/>
          <a:lstStyle/>
          <a:p>
            <a:pPr algn="r"/>
            <a:r>
              <a:rPr kumimoji="0" lang="en-US" sz="3600" b="1" dirty="0" smtClean="0"/>
              <a:t> </a:t>
            </a:r>
            <a:br>
              <a:rPr kumimoji="0" lang="en-US" sz="3600" b="1" dirty="0" smtClean="0"/>
            </a:br>
            <a:r>
              <a:rPr kumimoji="0" lang="en-US" sz="2800" b="1" dirty="0" smtClean="0"/>
              <a:t>The Technical Assistance Component</a:t>
            </a:r>
            <a:br>
              <a:rPr kumimoji="0" lang="en-US" sz="2800" b="1" dirty="0" smtClean="0"/>
            </a:br>
            <a:r>
              <a:rPr kumimoji="0" lang="en-US" sz="2800" b="1" dirty="0" smtClean="0"/>
              <a:t> of the Integrated Agricultural </a:t>
            </a:r>
            <a:br>
              <a:rPr kumimoji="0" lang="en-US" sz="2800" b="1" dirty="0" smtClean="0"/>
            </a:br>
            <a:r>
              <a:rPr kumimoji="0" lang="en-US" sz="2800" b="1" dirty="0" smtClean="0"/>
              <a:t>Productivity Project (IAPP)</a:t>
            </a:r>
            <a:br>
              <a:rPr kumimoji="0" lang="en-US" sz="2800" b="1" dirty="0" smtClean="0"/>
            </a:br>
            <a:r>
              <a:rPr kumimoji="0" lang="en-US" sz="3600" b="1" dirty="0" smtClean="0"/>
              <a:t/>
            </a:r>
            <a:br>
              <a:rPr kumimoji="0" lang="en-US" sz="3600" b="1" dirty="0" smtClean="0"/>
            </a:br>
            <a:r>
              <a:rPr kumimoji="0" lang="en-US" sz="3600" b="1" dirty="0" smtClean="0"/>
              <a:t/>
            </a:r>
            <a:br>
              <a:rPr kumimoji="0" lang="en-US" sz="3600" b="1" dirty="0" smtClean="0"/>
            </a:br>
            <a:r>
              <a:rPr lang="en-US" sz="1800" dirty="0" smtClean="0"/>
              <a:t>CSO consultation meeting </a:t>
            </a:r>
            <a:r>
              <a:rPr lang="en-US" sz="2400" dirty="0" smtClean="0"/>
              <a:t/>
            </a:r>
            <a:br>
              <a:rPr lang="en-US" sz="2400" dirty="0" smtClean="0"/>
            </a:br>
            <a:r>
              <a:rPr kumimoji="0" lang="en-US" sz="3600" b="1" dirty="0" smtClean="0"/>
              <a:t/>
            </a:r>
            <a:br>
              <a:rPr kumimoji="0" lang="en-US" sz="3600" b="1" dirty="0" smtClean="0"/>
            </a:br>
            <a:r>
              <a:rPr kumimoji="0" lang="en-US" sz="3600" b="1" dirty="0" smtClean="0"/>
              <a:t/>
            </a:r>
            <a:br>
              <a:rPr kumimoji="0" lang="en-US" sz="3600" b="1" dirty="0" smtClean="0"/>
            </a:br>
            <a:r>
              <a:rPr kumimoji="0" lang="en-US" sz="3600" b="1" dirty="0" smtClean="0"/>
              <a:t/>
            </a:r>
            <a:br>
              <a:rPr kumimoji="0" lang="en-US" sz="3600" b="1" dirty="0" smtClean="0"/>
            </a:br>
            <a:r>
              <a:rPr kumimoji="0" lang="en-US" sz="2000" b="1" dirty="0" smtClean="0"/>
              <a:t>04 April 2013</a:t>
            </a:r>
            <a:br>
              <a:rPr kumimoji="0" lang="en-US" sz="2000" b="1" dirty="0" smtClean="0"/>
            </a:br>
            <a:r>
              <a:rPr kumimoji="0" lang="en-US" sz="2000" b="1" dirty="0" smtClean="0"/>
              <a:t>  </a:t>
            </a:r>
            <a:r>
              <a:rPr kumimoji="0" lang="en-US" sz="3600" dirty="0" smtClean="0"/>
              <a:t/>
            </a:r>
            <a:br>
              <a:rPr kumimoji="0" lang="en-US" sz="3600" dirty="0" smtClean="0"/>
            </a:br>
            <a:endParaRPr kumimoji="0"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6514" y="857232"/>
            <a:ext cx="7848600" cy="1938992"/>
          </a:xfrm>
          <a:prstGeom prst="rect">
            <a:avLst/>
          </a:prstGeom>
          <a:noFill/>
        </p:spPr>
        <p:txBody>
          <a:bodyPr wrap="square" rtlCol="0">
            <a:spAutoFit/>
          </a:bodyPr>
          <a:lstStyle/>
          <a:p>
            <a:pPr>
              <a:buFont typeface="Arial" pitchFamily="34" charset="0"/>
              <a:buChar char="•"/>
            </a:pPr>
            <a:r>
              <a:rPr lang="en-US" sz="2400" b="1" dirty="0" smtClean="0">
                <a:solidFill>
                  <a:srgbClr val="7030A0"/>
                </a:solidFill>
                <a:latin typeface="Calibri" pitchFamily="34" charset="0"/>
                <a:cs typeface="Calibri" pitchFamily="34" charset="0"/>
              </a:rPr>
              <a:t> Three short term training events:</a:t>
            </a:r>
          </a:p>
          <a:p>
            <a:pPr lvl="1"/>
            <a:r>
              <a:rPr lang="en-US" sz="2400" b="1" dirty="0" smtClean="0">
                <a:solidFill>
                  <a:srgbClr val="7030A0"/>
                </a:solidFill>
                <a:latin typeface="Calibri" pitchFamily="34" charset="0"/>
                <a:cs typeface="Calibri" pitchFamily="34" charset="0"/>
              </a:rPr>
              <a:t>July 2012: Results Based Monitoring and Evaluation</a:t>
            </a:r>
          </a:p>
          <a:p>
            <a:pPr lvl="1"/>
            <a:r>
              <a:rPr lang="en-US" sz="2400" b="1" dirty="0" smtClean="0">
                <a:solidFill>
                  <a:srgbClr val="7030A0"/>
                </a:solidFill>
                <a:latin typeface="Calibri" pitchFamily="34" charset="0"/>
                <a:cs typeface="Calibri" pitchFamily="34" charset="0"/>
              </a:rPr>
              <a:t>September 2012: Good Agricultural Governance</a:t>
            </a:r>
          </a:p>
          <a:p>
            <a:pPr lvl="1"/>
            <a:r>
              <a:rPr lang="en-US" sz="2400" b="1" dirty="0" smtClean="0">
                <a:solidFill>
                  <a:srgbClr val="7030A0"/>
                </a:solidFill>
                <a:latin typeface="Calibri" pitchFamily="34" charset="0"/>
                <a:cs typeface="Calibri" pitchFamily="34" charset="0"/>
              </a:rPr>
              <a:t>Early December 2012: COSTAB and financial &amp; economic analysis</a:t>
            </a:r>
          </a:p>
        </p:txBody>
      </p:sp>
      <p:sp>
        <p:nvSpPr>
          <p:cNvPr id="7" name="TextBox 6"/>
          <p:cNvSpPr txBox="1"/>
          <p:nvPr/>
        </p:nvSpPr>
        <p:spPr>
          <a:xfrm>
            <a:off x="1223994" y="3000560"/>
            <a:ext cx="7848600" cy="1938992"/>
          </a:xfrm>
          <a:prstGeom prst="rect">
            <a:avLst/>
          </a:prstGeom>
          <a:noFill/>
        </p:spPr>
        <p:txBody>
          <a:bodyPr wrap="square" rtlCol="0">
            <a:spAutoFit/>
          </a:bodyPr>
          <a:lstStyle/>
          <a:p>
            <a:pPr marL="0" lvl="1">
              <a:buFont typeface="Arial" pitchFamily="34" charset="0"/>
              <a:buChar char="•"/>
            </a:pPr>
            <a:r>
              <a:rPr lang="en-US" sz="2400" b="1" dirty="0" smtClean="0">
                <a:solidFill>
                  <a:srgbClr val="00B050"/>
                </a:solidFill>
                <a:latin typeface="Calibri" pitchFamily="34" charset="0"/>
                <a:cs typeface="Calibri" pitchFamily="34" charset="0"/>
              </a:rPr>
              <a:t> IAPP-TA sent 2-3 carefully selected participants in short courses and events already organized in the region:</a:t>
            </a:r>
          </a:p>
          <a:p>
            <a:pPr marL="914400" lvl="3">
              <a:buFont typeface="Arial" pitchFamily="34" charset="0"/>
              <a:buChar char="•"/>
            </a:pPr>
            <a:r>
              <a:rPr lang="en-US" sz="2400" b="1" dirty="0">
                <a:solidFill>
                  <a:srgbClr val="00B050"/>
                </a:solidFill>
                <a:latin typeface="Calibri" pitchFamily="34" charset="0"/>
                <a:cs typeface="Calibri" pitchFamily="34" charset="0"/>
              </a:rPr>
              <a:t> </a:t>
            </a:r>
            <a:r>
              <a:rPr lang="en-US" sz="2400" b="1" dirty="0" smtClean="0">
                <a:solidFill>
                  <a:srgbClr val="00B050"/>
                </a:solidFill>
                <a:latin typeface="Calibri" pitchFamily="34" charset="0"/>
                <a:cs typeface="Calibri" pitchFamily="34" charset="0"/>
              </a:rPr>
              <a:t>Knowledge management network (Cambodia)</a:t>
            </a:r>
          </a:p>
          <a:p>
            <a:pPr marL="914400" lvl="3">
              <a:buFont typeface="Arial" pitchFamily="34" charset="0"/>
              <a:buChar char="•"/>
            </a:pPr>
            <a:r>
              <a:rPr lang="en-US" sz="2400" b="1" dirty="0">
                <a:solidFill>
                  <a:srgbClr val="00B050"/>
                </a:solidFill>
                <a:latin typeface="Calibri" pitchFamily="34" charset="0"/>
                <a:cs typeface="Calibri" pitchFamily="34" charset="0"/>
              </a:rPr>
              <a:t> </a:t>
            </a:r>
            <a:r>
              <a:rPr lang="en-US" sz="2400" b="1" dirty="0" smtClean="0">
                <a:solidFill>
                  <a:srgbClr val="00B050"/>
                </a:solidFill>
                <a:latin typeface="Calibri" pitchFamily="34" charset="0"/>
                <a:cs typeface="Calibri" pitchFamily="34" charset="0"/>
              </a:rPr>
              <a:t>PCM (Kuala </a:t>
            </a:r>
            <a:r>
              <a:rPr lang="en-US" sz="2400" b="1" dirty="0" err="1" smtClean="0">
                <a:solidFill>
                  <a:srgbClr val="00B050"/>
                </a:solidFill>
                <a:latin typeface="Calibri" pitchFamily="34" charset="0"/>
                <a:cs typeface="Calibri" pitchFamily="34" charset="0"/>
              </a:rPr>
              <a:t>Lampur</a:t>
            </a:r>
            <a:r>
              <a:rPr lang="en-US" sz="2400" b="1" dirty="0" smtClean="0">
                <a:solidFill>
                  <a:srgbClr val="00B050"/>
                </a:solidFill>
                <a:latin typeface="Calibri" pitchFamily="34" charset="0"/>
                <a:cs typeface="Calibri" pitchFamily="34" charset="0"/>
              </a:rPr>
              <a:t>)</a:t>
            </a:r>
          </a:p>
          <a:p>
            <a:pPr marL="914400" lvl="3">
              <a:buFont typeface="Arial" pitchFamily="34" charset="0"/>
              <a:buChar char="•"/>
            </a:pPr>
            <a:r>
              <a:rPr lang="en-US" sz="2400" b="1" dirty="0">
                <a:solidFill>
                  <a:srgbClr val="00B050"/>
                </a:solidFill>
                <a:latin typeface="Calibri" pitchFamily="34" charset="0"/>
                <a:cs typeface="Calibri" pitchFamily="34" charset="0"/>
              </a:rPr>
              <a:t> </a:t>
            </a:r>
            <a:r>
              <a:rPr lang="en-US" sz="2400" b="1" dirty="0" smtClean="0">
                <a:solidFill>
                  <a:srgbClr val="00B050"/>
                </a:solidFill>
                <a:latin typeface="Calibri" pitchFamily="34" charset="0"/>
                <a:cs typeface="Calibri" pitchFamily="34" charset="0"/>
              </a:rPr>
              <a:t>Seed Congress (Indonesia)</a:t>
            </a:r>
          </a:p>
        </p:txBody>
      </p:sp>
      <p:sp>
        <p:nvSpPr>
          <p:cNvPr id="9" name="TextBox 8"/>
          <p:cNvSpPr txBox="1"/>
          <p:nvPr/>
        </p:nvSpPr>
        <p:spPr>
          <a:xfrm>
            <a:off x="59960" y="-14990"/>
            <a:ext cx="8686800" cy="461665"/>
          </a:xfrm>
          <a:prstGeom prst="rect">
            <a:avLst/>
          </a:prstGeom>
          <a:noFill/>
        </p:spPr>
        <p:txBody>
          <a:bodyPr wrap="square" rtlCol="0">
            <a:spAutoFit/>
          </a:bodyPr>
          <a:lstStyle/>
          <a:p>
            <a:pPr algn="ctr"/>
            <a:r>
              <a:rPr lang="en-US" sz="2400" b="1" dirty="0" smtClean="0">
                <a:latin typeface="Calibri" pitchFamily="34" charset="0"/>
                <a:cs typeface="Calibri" pitchFamily="34" charset="0"/>
              </a:rPr>
              <a:t>FAO-TA-IAPP Update</a:t>
            </a:r>
            <a:endParaRPr lang="en-US" sz="2400" b="1" dirty="0">
              <a:latin typeface="Calibri" pitchFamily="34" charset="0"/>
              <a:cs typeface="Calibri" pitchFamily="34" charset="0"/>
            </a:endParaRPr>
          </a:p>
        </p:txBody>
      </p:sp>
      <p:sp>
        <p:nvSpPr>
          <p:cNvPr id="6" name="TextBox 5"/>
          <p:cNvSpPr txBox="1"/>
          <p:nvPr/>
        </p:nvSpPr>
        <p:spPr>
          <a:xfrm>
            <a:off x="1182751" y="4993150"/>
            <a:ext cx="7848600" cy="461665"/>
          </a:xfrm>
          <a:prstGeom prst="rect">
            <a:avLst/>
          </a:prstGeom>
          <a:noFill/>
        </p:spPr>
        <p:txBody>
          <a:bodyPr wrap="square" rtlCol="0">
            <a:spAutoFit/>
          </a:bodyPr>
          <a:lstStyle/>
          <a:p>
            <a:pPr>
              <a:buFont typeface="Arial" pitchFamily="34" charset="0"/>
              <a:buChar char="•"/>
            </a:pPr>
            <a:r>
              <a:rPr lang="en-US" sz="2400" b="1" dirty="0" smtClean="0">
                <a:solidFill>
                  <a:srgbClr val="7030A0"/>
                </a:solidFill>
                <a:latin typeface="Calibri" pitchFamily="34" charset="0"/>
                <a:cs typeface="Calibri" pitchFamily="34" charset="0"/>
              </a:rPr>
              <a:t>Two PhD on investment planning cycle offered </a:t>
            </a:r>
          </a:p>
        </p:txBody>
      </p:sp>
      <p:sp>
        <p:nvSpPr>
          <p:cNvPr id="8" name="TextBox 7"/>
          <p:cNvSpPr txBox="1"/>
          <p:nvPr/>
        </p:nvSpPr>
        <p:spPr>
          <a:xfrm>
            <a:off x="1142976" y="5670996"/>
            <a:ext cx="7848600" cy="461665"/>
          </a:xfrm>
          <a:prstGeom prst="rect">
            <a:avLst/>
          </a:prstGeom>
          <a:noFill/>
        </p:spPr>
        <p:txBody>
          <a:bodyPr wrap="square" rtlCol="0">
            <a:spAutoFit/>
          </a:bodyPr>
          <a:lstStyle/>
          <a:p>
            <a:pPr>
              <a:buFont typeface="Arial" pitchFamily="34" charset="0"/>
              <a:buChar char="•"/>
            </a:pPr>
            <a:r>
              <a:rPr lang="en-US" sz="2400" b="1" dirty="0" smtClean="0">
                <a:solidFill>
                  <a:srgbClr val="7030A0"/>
                </a:solidFill>
                <a:latin typeface="Calibri" pitchFamily="34" charset="0"/>
                <a:cs typeface="Calibri" pitchFamily="34" charset="0"/>
              </a:rPr>
              <a:t> knowledge management (M&amp;E) networking developed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110" y="3551867"/>
            <a:ext cx="7848600" cy="1569660"/>
          </a:xfrm>
          <a:prstGeom prst="rect">
            <a:avLst/>
          </a:prstGeom>
          <a:noFill/>
        </p:spPr>
        <p:txBody>
          <a:bodyPr wrap="square" rtlCol="0">
            <a:spAutoFit/>
          </a:bodyPr>
          <a:lstStyle/>
          <a:p>
            <a:pPr marL="0" lvl="1">
              <a:buFont typeface="Arial" pitchFamily="34" charset="0"/>
              <a:buChar char="•"/>
            </a:pPr>
            <a:r>
              <a:rPr lang="en-US" sz="2400" b="1" dirty="0" smtClean="0">
                <a:solidFill>
                  <a:srgbClr val="00B050"/>
                </a:solidFill>
                <a:latin typeface="Calibri" pitchFamily="34" charset="0"/>
                <a:cs typeface="Calibri" pitchFamily="34" charset="0"/>
              </a:rPr>
              <a:t>  Training on </a:t>
            </a:r>
            <a:r>
              <a:rPr lang="en-US" sz="2400" b="1" dirty="0" err="1" smtClean="0">
                <a:solidFill>
                  <a:srgbClr val="00B050"/>
                </a:solidFill>
                <a:latin typeface="Calibri" pitchFamily="34" charset="0"/>
                <a:cs typeface="Calibri" pitchFamily="34" charset="0"/>
              </a:rPr>
              <a:t>Ruralinvest</a:t>
            </a:r>
            <a:r>
              <a:rPr lang="en-US" sz="2400" b="1" dirty="0" smtClean="0">
                <a:solidFill>
                  <a:srgbClr val="00B050"/>
                </a:solidFill>
                <a:latin typeface="Calibri" pitchFamily="34" charset="0"/>
                <a:cs typeface="Calibri" pitchFamily="34" charset="0"/>
              </a:rPr>
              <a:t> (a tool for staff supporting  communities to design community investments to access existing funds) for selected staff of multi-agency those works with farming community</a:t>
            </a:r>
          </a:p>
        </p:txBody>
      </p:sp>
      <p:sp>
        <p:nvSpPr>
          <p:cNvPr id="5" name="TextBox 4"/>
          <p:cNvSpPr txBox="1"/>
          <p:nvPr/>
        </p:nvSpPr>
        <p:spPr>
          <a:xfrm>
            <a:off x="608350" y="928670"/>
            <a:ext cx="7848600" cy="2308324"/>
          </a:xfrm>
          <a:prstGeom prst="rect">
            <a:avLst/>
          </a:prstGeom>
          <a:noFill/>
        </p:spPr>
        <p:txBody>
          <a:bodyPr wrap="square" rtlCol="0">
            <a:spAutoFit/>
          </a:bodyPr>
          <a:lstStyle/>
          <a:p>
            <a:pPr marL="0" lvl="1">
              <a:buFont typeface="Arial" pitchFamily="34" charset="0"/>
              <a:buChar char="•"/>
            </a:pPr>
            <a:r>
              <a:rPr lang="en-US" sz="2400" b="1" dirty="0" smtClean="0">
                <a:solidFill>
                  <a:srgbClr val="7030A0"/>
                </a:solidFill>
                <a:latin typeface="Calibri" pitchFamily="34" charset="0"/>
                <a:cs typeface="Calibri" pitchFamily="34" charset="0"/>
              </a:rPr>
              <a:t>  A result-based Project Cycle Management (PCM) workshop was organized in November 2012 in partnership with the BPATC involving all main stakeholders in technical ministries and agencies, the planning commission, ERD in order to collectively assess the project cycle strengths, bottlenecks and identify potential areas of interventions.</a:t>
            </a:r>
          </a:p>
        </p:txBody>
      </p:sp>
      <p:sp>
        <p:nvSpPr>
          <p:cNvPr id="6" name="TextBox 5"/>
          <p:cNvSpPr txBox="1"/>
          <p:nvPr/>
        </p:nvSpPr>
        <p:spPr>
          <a:xfrm>
            <a:off x="59960" y="29980"/>
            <a:ext cx="8686800" cy="461665"/>
          </a:xfrm>
          <a:prstGeom prst="rect">
            <a:avLst/>
          </a:prstGeom>
          <a:noFill/>
        </p:spPr>
        <p:txBody>
          <a:bodyPr wrap="square" rtlCol="0">
            <a:spAutoFit/>
          </a:bodyPr>
          <a:lstStyle/>
          <a:p>
            <a:pPr algn="ctr"/>
            <a:r>
              <a:rPr lang="en-US" sz="2400" b="1" dirty="0" smtClean="0">
                <a:latin typeface="Calibri" pitchFamily="34" charset="0"/>
                <a:cs typeface="Calibri" pitchFamily="34" charset="0"/>
              </a:rPr>
              <a:t>FAO-TA-IAPP Update</a:t>
            </a:r>
            <a:endParaRPr lang="en-US"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Challenges</a:t>
            </a:r>
            <a:endParaRPr lang="en-US" sz="2400" b="1" dirty="0"/>
          </a:p>
        </p:txBody>
      </p:sp>
      <p:sp>
        <p:nvSpPr>
          <p:cNvPr id="4" name="Rectangle 3"/>
          <p:cNvSpPr/>
          <p:nvPr/>
        </p:nvSpPr>
        <p:spPr>
          <a:xfrm>
            <a:off x="1571604" y="1711099"/>
            <a:ext cx="7143800" cy="1477328"/>
          </a:xfrm>
          <a:prstGeom prst="rect">
            <a:avLst/>
          </a:prstGeom>
        </p:spPr>
        <p:txBody>
          <a:bodyPr wrap="square">
            <a:spAutoFit/>
          </a:bodyPr>
          <a:lstStyle/>
          <a:p>
            <a:pPr marL="0">
              <a:spcBef>
                <a:spcPts val="0"/>
              </a:spcBef>
            </a:pPr>
            <a:r>
              <a:rPr lang="en-US" b="1" dirty="0" smtClean="0"/>
              <a:t> Lack of awareness among all stakeholders on importance of participation of FOs in investment program </a:t>
            </a:r>
            <a:r>
              <a:rPr lang="en-US" b="1" dirty="0" smtClean="0"/>
              <a:t>cycle</a:t>
            </a:r>
          </a:p>
          <a:p>
            <a:pPr marL="0">
              <a:spcBef>
                <a:spcPts val="0"/>
              </a:spcBef>
            </a:pPr>
            <a:endParaRPr lang="en-US" b="1" dirty="0" smtClean="0"/>
          </a:p>
          <a:p>
            <a:pPr marL="0">
              <a:spcBef>
                <a:spcPts val="0"/>
              </a:spcBef>
            </a:pPr>
            <a:r>
              <a:rPr lang="en-US" b="1" dirty="0" smtClean="0"/>
              <a:t>Lack of institutes and resources (HR) especially for developing capacity in the field of investment programming</a:t>
            </a:r>
            <a:endParaRPr lang="en-US" b="1" dirty="0" smtClean="0"/>
          </a:p>
        </p:txBody>
      </p:sp>
      <p:pic>
        <p:nvPicPr>
          <p:cNvPr id="6" name="Content Placeholder 4"/>
          <p:cNvPicPr>
            <a:picLocks noGrp="1" noChangeAspect="1"/>
          </p:cNvPicPr>
          <p:nvPr>
            <p:ph sz="quarter" idx="4294967295"/>
          </p:nvPr>
        </p:nvPicPr>
        <p:blipFill>
          <a:blip r:embed="rId2" cstate="print">
            <a:extLst>
              <a:ext uri="{28A0092B-C50C-407E-A947-70E740481C1C}">
                <a14:useLocalDpi xmlns:a14="http://schemas.microsoft.com/office/drawing/2010/main" xmlns="" val="0"/>
              </a:ext>
            </a:extLst>
          </a:blip>
          <a:stretch>
            <a:fillRect/>
          </a:stretch>
        </p:blipFill>
        <p:spPr>
          <a:xfrm>
            <a:off x="2990517" y="3549646"/>
            <a:ext cx="4153251" cy="280831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990600" y="1447800"/>
            <a:ext cx="7772400" cy="4114800"/>
          </a:xfrm>
        </p:spPr>
        <p:txBody>
          <a:bodyPr/>
          <a:lstStyle/>
          <a:p>
            <a:pPr eaLnBrk="1" hangingPunct="1">
              <a:buFontTx/>
              <a:buNone/>
            </a:pPr>
            <a:endParaRPr kumimoji="0" lang="en-US" sz="4000" b="1" smtClean="0"/>
          </a:p>
          <a:p>
            <a:pPr algn="ctr" eaLnBrk="1" hangingPunct="1">
              <a:buFontTx/>
              <a:buNone/>
            </a:pPr>
            <a:r>
              <a:rPr kumimoji="0" lang="en-US" sz="4000" b="1" smtClean="0"/>
              <a:t>Thank you! </a:t>
            </a:r>
            <a:endParaRPr kumimoji="0" lang="en-US" sz="4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142976" y="571480"/>
            <a:ext cx="7772400" cy="1143000"/>
          </a:xfrm>
        </p:spPr>
        <p:txBody>
          <a:bodyPr/>
          <a:lstStyle/>
          <a:p>
            <a:pPr eaLnBrk="1" hangingPunct="1"/>
            <a:r>
              <a:rPr kumimoji="0" lang="en-US" sz="2400" b="1" dirty="0" smtClean="0"/>
              <a:t>Overview of IAPP TA</a:t>
            </a:r>
            <a:endParaRPr kumimoji="0" lang="en-US" sz="2400" b="1" dirty="0" smtClean="0">
              <a:solidFill>
                <a:srgbClr val="FF0000"/>
              </a:solidFill>
            </a:endParaRPr>
          </a:p>
        </p:txBody>
      </p:sp>
      <p:sp>
        <p:nvSpPr>
          <p:cNvPr id="4099" name="Content Placeholder 2"/>
          <p:cNvSpPr>
            <a:spLocks noGrp="1"/>
          </p:cNvSpPr>
          <p:nvPr>
            <p:ph idx="4294967295"/>
          </p:nvPr>
        </p:nvSpPr>
        <p:spPr>
          <a:xfrm>
            <a:off x="1187450" y="1628775"/>
            <a:ext cx="7772400" cy="4114800"/>
          </a:xfrm>
        </p:spPr>
        <p:txBody>
          <a:bodyPr/>
          <a:lstStyle/>
          <a:p>
            <a:pPr marL="609600" indent="-609600" algn="just" eaLnBrk="1" hangingPunct="1">
              <a:lnSpc>
                <a:spcPct val="80000"/>
              </a:lnSpc>
            </a:pPr>
            <a:r>
              <a:rPr kumimoji="0" lang="en-GB" sz="2800" dirty="0" smtClean="0"/>
              <a:t>Global Agriculture and Food Security Programme Grant of USD 50 million received in 2010 for the IAPP</a:t>
            </a:r>
          </a:p>
          <a:p>
            <a:pPr marL="609600" indent="-609600" algn="just" eaLnBrk="1" hangingPunct="1">
              <a:lnSpc>
                <a:spcPct val="80000"/>
              </a:lnSpc>
            </a:pPr>
            <a:endParaRPr kumimoji="0" lang="en-GB" sz="2800" dirty="0" smtClean="0"/>
          </a:p>
          <a:p>
            <a:pPr marL="609600" indent="-609600" algn="just" eaLnBrk="1" hangingPunct="1">
              <a:lnSpc>
                <a:spcPct val="80000"/>
              </a:lnSpc>
            </a:pPr>
            <a:r>
              <a:rPr kumimoji="0" lang="en-GB" sz="2800" dirty="0" smtClean="0"/>
              <a:t>Objective of the IAPP - to sustainably enhance productivity of agriculture (crop, livestock and fisheries) in two agro-ecologically constrained and economically depressed areas --</a:t>
            </a:r>
            <a:r>
              <a:rPr kumimoji="0" lang="en-GB" sz="2800" dirty="0" err="1" smtClean="0"/>
              <a:t>Rangpur</a:t>
            </a:r>
            <a:r>
              <a:rPr kumimoji="0" lang="en-GB" sz="2800" dirty="0" smtClean="0"/>
              <a:t> and Barisal.</a:t>
            </a:r>
          </a:p>
          <a:p>
            <a:pPr marL="609600" indent="-609600" algn="just" eaLnBrk="1" hangingPunct="1">
              <a:lnSpc>
                <a:spcPct val="80000"/>
              </a:lnSpc>
              <a:buFontTx/>
              <a:buNone/>
            </a:pPr>
            <a:endParaRPr kumimoji="0" lang="en-GB" sz="2800" dirty="0" smtClean="0"/>
          </a:p>
          <a:p>
            <a:pPr marL="609600" indent="-609600" algn="just" eaLnBrk="1" hangingPunct="1">
              <a:lnSpc>
                <a:spcPct val="80000"/>
              </a:lnSpc>
              <a:buFontTx/>
              <a:buNone/>
            </a:pPr>
            <a:endParaRPr kumimoji="0" lang="en-GB" sz="2800" b="1" dirty="0" smtClean="0"/>
          </a:p>
          <a:p>
            <a:pPr marL="609600" indent="-609600" algn="just" eaLnBrk="1" hangingPunct="1">
              <a:lnSpc>
                <a:spcPct val="80000"/>
              </a:lnSpc>
              <a:buFontTx/>
              <a:buNone/>
            </a:pPr>
            <a:endParaRPr kumimoji="0" lang="en-GB" sz="2800" b="1" dirty="0" smtClean="0"/>
          </a:p>
          <a:p>
            <a:pPr marL="609600" indent="-609600" algn="just" eaLnBrk="1" hangingPunct="1">
              <a:lnSpc>
                <a:spcPct val="80000"/>
              </a:lnSpc>
              <a:buFontTx/>
              <a:buNone/>
            </a:pPr>
            <a:endParaRPr kumimoji="0" lang="en-GB" sz="2800" b="1" dirty="0" smtClean="0"/>
          </a:p>
          <a:p>
            <a:pPr marL="609600" indent="-609600" algn="just" eaLnBrk="1" hangingPunct="1">
              <a:lnSpc>
                <a:spcPct val="80000"/>
              </a:lnSpc>
              <a:buFontTx/>
              <a:buNone/>
            </a:pPr>
            <a:endParaRPr kumimoji="0" lang="en-GB" sz="2800" b="1" dirty="0" smtClean="0"/>
          </a:p>
          <a:p>
            <a:pPr marL="609600" indent="-609600" algn="just" eaLnBrk="1" hangingPunct="1">
              <a:lnSpc>
                <a:spcPct val="80000"/>
              </a:lnSpc>
              <a:buFontTx/>
              <a:buNone/>
            </a:pPr>
            <a:endParaRPr kumimoji="0" lang="en-GB" sz="2800" b="1" dirty="0" smtClean="0"/>
          </a:p>
          <a:p>
            <a:pPr marL="609600" indent="-609600" algn="just" eaLnBrk="1" hangingPunct="1">
              <a:lnSpc>
                <a:spcPct val="80000"/>
              </a:lnSpc>
              <a:buFontTx/>
              <a:buNone/>
            </a:pPr>
            <a:endParaRPr kumimoji="0" lang="en-GB" sz="2800" b="1" dirty="0" smtClean="0"/>
          </a:p>
          <a:p>
            <a:pPr marL="609600" indent="-609600" algn="just" eaLnBrk="1" hangingPunct="1">
              <a:lnSpc>
                <a:spcPct val="80000"/>
              </a:lnSpc>
              <a:buFontTx/>
              <a:buNone/>
            </a:pPr>
            <a:endParaRPr kumimoji="0" lang="en-US" sz="2800" dirty="0" smtClean="0"/>
          </a:p>
          <a:p>
            <a:pPr marL="609600" indent="-609600" algn="just" eaLnBrk="1" hangingPunct="1">
              <a:lnSpc>
                <a:spcPct val="80000"/>
              </a:lnSpc>
              <a:buFontTx/>
              <a:buNone/>
            </a:pPr>
            <a:endParaRPr kumimoji="0" lang="en-US" sz="2800" dirty="0" smtClean="0"/>
          </a:p>
          <a:p>
            <a:pPr marL="609600" indent="-609600" eaLnBrk="1" hangingPunct="1">
              <a:lnSpc>
                <a:spcPct val="80000"/>
              </a:lnSpc>
            </a:pPr>
            <a:endParaRPr kumimoji="0"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32" y="756427"/>
            <a:ext cx="8229600" cy="584775"/>
          </a:xfrm>
          <a:prstGeom prst="rect">
            <a:avLst/>
          </a:prstGeom>
          <a:noFill/>
        </p:spPr>
        <p:txBody>
          <a:bodyPr wrap="square" rtlCol="0">
            <a:spAutoFit/>
          </a:bodyPr>
          <a:lstStyle/>
          <a:p>
            <a:r>
              <a:rPr lang="en-US" sz="3200" b="1" dirty="0" smtClean="0">
                <a:solidFill>
                  <a:schemeClr val="tx2">
                    <a:lumMod val="90000"/>
                    <a:lumOff val="10000"/>
                  </a:schemeClr>
                </a:solidFill>
                <a:latin typeface="Calibri" pitchFamily="34" charset="0"/>
                <a:cs typeface="Calibri" pitchFamily="34" charset="0"/>
              </a:rPr>
              <a:t>IAPP Components </a:t>
            </a:r>
            <a:endParaRPr lang="en-US" sz="3200" b="1" dirty="0">
              <a:solidFill>
                <a:schemeClr val="tx2">
                  <a:lumMod val="90000"/>
                  <a:lumOff val="10000"/>
                </a:schemeClr>
              </a:solidFill>
              <a:latin typeface="Calibri" pitchFamily="34" charset="0"/>
              <a:cs typeface="Calibri" pitchFamily="34" charset="0"/>
            </a:endParaRPr>
          </a:p>
        </p:txBody>
      </p:sp>
      <p:sp>
        <p:nvSpPr>
          <p:cNvPr id="3" name="TextBox 2"/>
          <p:cNvSpPr txBox="1"/>
          <p:nvPr/>
        </p:nvSpPr>
        <p:spPr>
          <a:xfrm>
            <a:off x="1066832" y="1753210"/>
            <a:ext cx="6096000" cy="3785652"/>
          </a:xfrm>
          <a:prstGeom prst="rect">
            <a:avLst/>
          </a:prstGeom>
          <a:noFill/>
        </p:spPr>
        <p:txBody>
          <a:bodyPr wrap="square" rtlCol="0">
            <a:spAutoFit/>
          </a:bodyPr>
          <a:lstStyle/>
          <a:p>
            <a:pPr marL="342900" indent="-342900"/>
            <a:r>
              <a:rPr lang="en-US" sz="2400" b="1" dirty="0" smtClean="0">
                <a:solidFill>
                  <a:schemeClr val="accent6">
                    <a:lumMod val="75000"/>
                  </a:schemeClr>
                </a:solidFill>
                <a:latin typeface="Calibri" pitchFamily="34" charset="0"/>
                <a:cs typeface="Calibri" pitchFamily="34" charset="0"/>
              </a:rPr>
              <a:t>1.	Technology Generation </a:t>
            </a:r>
          </a:p>
          <a:p>
            <a:pPr marL="342900" indent="-342900"/>
            <a:r>
              <a:rPr lang="en-US" sz="2400" b="1" dirty="0" smtClean="0">
                <a:solidFill>
                  <a:schemeClr val="accent6">
                    <a:lumMod val="75000"/>
                  </a:schemeClr>
                </a:solidFill>
                <a:latin typeface="Calibri" pitchFamily="34" charset="0"/>
                <a:cs typeface="Calibri" pitchFamily="34" charset="0"/>
              </a:rPr>
              <a:t>	(research: BARI, BRRI, SCA, BFRI)</a:t>
            </a:r>
          </a:p>
          <a:p>
            <a:pPr marL="342900" indent="-342900"/>
            <a:r>
              <a:rPr lang="en-US" sz="2400" b="1" dirty="0" smtClean="0">
                <a:solidFill>
                  <a:schemeClr val="accent6">
                    <a:lumMod val="75000"/>
                  </a:schemeClr>
                </a:solidFill>
                <a:latin typeface="Calibri" pitchFamily="34" charset="0"/>
                <a:cs typeface="Calibri" pitchFamily="34" charset="0"/>
              </a:rPr>
              <a:t>2.	Technology adoption </a:t>
            </a:r>
          </a:p>
          <a:p>
            <a:pPr marL="342900" indent="-342900"/>
            <a:r>
              <a:rPr lang="en-US" sz="2400" b="1" dirty="0">
                <a:solidFill>
                  <a:schemeClr val="accent6">
                    <a:lumMod val="75000"/>
                  </a:schemeClr>
                </a:solidFill>
                <a:latin typeface="Calibri" pitchFamily="34" charset="0"/>
                <a:cs typeface="Calibri" pitchFamily="34" charset="0"/>
              </a:rPr>
              <a:t>	</a:t>
            </a:r>
            <a:r>
              <a:rPr lang="en-US" sz="2400" b="1" dirty="0" smtClean="0">
                <a:solidFill>
                  <a:schemeClr val="accent6">
                    <a:lumMod val="75000"/>
                  </a:schemeClr>
                </a:solidFill>
                <a:latin typeface="Calibri" pitchFamily="34" charset="0"/>
                <a:cs typeface="Calibri" pitchFamily="34" charset="0"/>
              </a:rPr>
              <a:t>(extension: DAE, </a:t>
            </a:r>
            <a:r>
              <a:rPr lang="en-US" sz="2400" b="1" dirty="0" err="1" smtClean="0">
                <a:solidFill>
                  <a:schemeClr val="accent6">
                    <a:lumMod val="75000"/>
                  </a:schemeClr>
                </a:solidFill>
                <a:latin typeface="Calibri" pitchFamily="34" charset="0"/>
                <a:cs typeface="Calibri" pitchFamily="34" charset="0"/>
              </a:rPr>
              <a:t>DoF</a:t>
            </a:r>
            <a:r>
              <a:rPr lang="en-US" sz="2400" b="1" dirty="0" smtClean="0">
                <a:solidFill>
                  <a:schemeClr val="accent6">
                    <a:lumMod val="75000"/>
                  </a:schemeClr>
                </a:solidFill>
                <a:latin typeface="Calibri" pitchFamily="34" charset="0"/>
                <a:cs typeface="Calibri" pitchFamily="34" charset="0"/>
              </a:rPr>
              <a:t> &amp; DLS)</a:t>
            </a:r>
          </a:p>
          <a:p>
            <a:pPr marL="342900" indent="-342900"/>
            <a:r>
              <a:rPr lang="en-US" sz="2400" b="1" dirty="0" smtClean="0">
                <a:solidFill>
                  <a:schemeClr val="accent6">
                    <a:lumMod val="75000"/>
                  </a:schemeClr>
                </a:solidFill>
                <a:latin typeface="Calibri" pitchFamily="34" charset="0"/>
                <a:cs typeface="Calibri" pitchFamily="34" charset="0"/>
              </a:rPr>
              <a:t>3.	Irrigation and Water Management </a:t>
            </a:r>
          </a:p>
          <a:p>
            <a:pPr marL="342900" indent="-342900"/>
            <a:r>
              <a:rPr lang="en-US" sz="2400" b="1" dirty="0">
                <a:solidFill>
                  <a:schemeClr val="accent6">
                    <a:lumMod val="75000"/>
                  </a:schemeClr>
                </a:solidFill>
                <a:latin typeface="Calibri" pitchFamily="34" charset="0"/>
                <a:cs typeface="Calibri" pitchFamily="34" charset="0"/>
              </a:rPr>
              <a:t>	</a:t>
            </a:r>
            <a:r>
              <a:rPr lang="en-US" sz="2400" b="1" dirty="0" smtClean="0">
                <a:solidFill>
                  <a:schemeClr val="accent6">
                    <a:lumMod val="75000"/>
                  </a:schemeClr>
                </a:solidFill>
                <a:latin typeface="Calibri" pitchFamily="34" charset="0"/>
                <a:cs typeface="Calibri" pitchFamily="34" charset="0"/>
              </a:rPr>
              <a:t>(BADC)</a:t>
            </a:r>
          </a:p>
          <a:p>
            <a:pPr marL="342900" indent="-342900"/>
            <a:endParaRPr lang="en-US" sz="2400" b="1" dirty="0" smtClean="0">
              <a:solidFill>
                <a:schemeClr val="accent6">
                  <a:lumMod val="75000"/>
                </a:schemeClr>
              </a:solidFill>
              <a:latin typeface="Calibri" pitchFamily="34" charset="0"/>
              <a:cs typeface="Calibri" pitchFamily="34" charset="0"/>
            </a:endParaRPr>
          </a:p>
          <a:p>
            <a:pPr marL="342900" indent="-342900"/>
            <a:endParaRPr lang="en-US" sz="2400" b="1" dirty="0" smtClean="0">
              <a:solidFill>
                <a:schemeClr val="accent6">
                  <a:lumMod val="75000"/>
                </a:schemeClr>
              </a:solidFill>
              <a:latin typeface="Calibri" pitchFamily="34" charset="0"/>
              <a:cs typeface="Calibri" pitchFamily="34" charset="0"/>
            </a:endParaRPr>
          </a:p>
          <a:p>
            <a:pPr marL="342900" indent="-342900"/>
            <a:r>
              <a:rPr lang="en-US" sz="2400" b="1" dirty="0" smtClean="0">
                <a:solidFill>
                  <a:schemeClr val="accent6">
                    <a:lumMod val="75000"/>
                  </a:schemeClr>
                </a:solidFill>
                <a:latin typeface="Calibri" pitchFamily="34" charset="0"/>
                <a:cs typeface="Calibri" pitchFamily="34" charset="0"/>
              </a:rPr>
              <a:t>4.	Technical Assistance for Capacity Development </a:t>
            </a:r>
            <a:endParaRPr lang="en-US" sz="2400" b="1" dirty="0">
              <a:solidFill>
                <a:schemeClr val="accent6">
                  <a:lumMod val="75000"/>
                </a:schemeClr>
              </a:solidFill>
              <a:latin typeface="Calibri" pitchFamily="34" charset="0"/>
              <a:cs typeface="Calibri" pitchFamily="34" charset="0"/>
            </a:endParaRPr>
          </a:p>
        </p:txBody>
      </p:sp>
      <p:sp>
        <p:nvSpPr>
          <p:cNvPr id="4" name="Right Brace 3"/>
          <p:cNvSpPr/>
          <p:nvPr/>
        </p:nvSpPr>
        <p:spPr>
          <a:xfrm>
            <a:off x="5867432" y="1753210"/>
            <a:ext cx="609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586962" y="2449000"/>
            <a:ext cx="2438400" cy="923330"/>
          </a:xfrm>
          <a:prstGeom prst="rect">
            <a:avLst/>
          </a:prstGeom>
          <a:noFill/>
        </p:spPr>
        <p:txBody>
          <a:bodyPr wrap="square" rtlCol="0">
            <a:spAutoFit/>
          </a:bodyPr>
          <a:lstStyle/>
          <a:p>
            <a:r>
              <a:rPr lang="en-US" dirty="0" smtClean="0">
                <a:latin typeface="Calibri" pitchFamily="34" charset="0"/>
                <a:cs typeface="Calibri" pitchFamily="34" charset="0"/>
              </a:rPr>
              <a:t>Investment components implemented by </a:t>
            </a:r>
            <a:r>
              <a:rPr lang="en-US" dirty="0" err="1" smtClean="0">
                <a:latin typeface="Calibri" pitchFamily="34" charset="0"/>
                <a:cs typeface="Calibri" pitchFamily="34" charset="0"/>
              </a:rPr>
              <a:t>GoB</a:t>
            </a:r>
            <a:r>
              <a:rPr lang="en-US" dirty="0" smtClean="0">
                <a:latin typeface="Calibri" pitchFamily="34" charset="0"/>
                <a:cs typeface="Calibri" pitchFamily="34" charset="0"/>
              </a:rPr>
              <a:t> &amp; supervised by WB</a:t>
            </a:r>
            <a:endParaRPr lang="en-US" dirty="0">
              <a:latin typeface="Calibri" pitchFamily="34" charset="0"/>
              <a:cs typeface="Calibri" pitchFamily="34" charset="0"/>
            </a:endParaRPr>
          </a:p>
        </p:txBody>
      </p:sp>
      <p:sp>
        <p:nvSpPr>
          <p:cNvPr id="6" name="Right Brace 5"/>
          <p:cNvSpPr/>
          <p:nvPr/>
        </p:nvSpPr>
        <p:spPr>
          <a:xfrm>
            <a:off x="5943632" y="4725010"/>
            <a:ext cx="3810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553232" y="4648810"/>
            <a:ext cx="2438400" cy="923330"/>
          </a:xfrm>
          <a:prstGeom prst="rect">
            <a:avLst/>
          </a:prstGeom>
          <a:noFill/>
        </p:spPr>
        <p:txBody>
          <a:bodyPr wrap="square" rtlCol="0">
            <a:spAutoFit/>
          </a:bodyPr>
          <a:lstStyle/>
          <a:p>
            <a:r>
              <a:rPr lang="en-US" dirty="0" smtClean="0">
                <a:latin typeface="Calibri" pitchFamily="34" charset="0"/>
                <a:cs typeface="Calibri" pitchFamily="34" charset="0"/>
              </a:rPr>
              <a:t>TA component implemented and supervised by FAO</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marL="342900" indent="-342900" eaLnBrk="1" hangingPunct="1">
              <a:spcBef>
                <a:spcPct val="20000"/>
              </a:spcBef>
            </a:pPr>
            <a:r>
              <a:rPr kumimoji="0" lang="en-GB" sz="2400" b="1" smtClean="0"/>
              <a:t>Technical Assistance for Capacity Development </a:t>
            </a:r>
            <a:r>
              <a:rPr kumimoji="0" lang="en-GB" sz="1800" b="1" smtClean="0"/>
              <a:t/>
            </a:r>
            <a:br>
              <a:rPr kumimoji="0" lang="en-GB" sz="1800" b="1" smtClean="0"/>
            </a:br>
            <a:endParaRPr kumimoji="0" lang="en-US" sz="1800" b="1" smtClean="0"/>
          </a:p>
        </p:txBody>
      </p:sp>
      <p:sp>
        <p:nvSpPr>
          <p:cNvPr id="5123" name="Content Placeholder 2"/>
          <p:cNvSpPr>
            <a:spLocks noGrp="1"/>
          </p:cNvSpPr>
          <p:nvPr>
            <p:ph idx="4294967295"/>
          </p:nvPr>
        </p:nvSpPr>
        <p:spPr>
          <a:xfrm>
            <a:off x="1219200" y="1524000"/>
            <a:ext cx="7772400" cy="3892550"/>
          </a:xfrm>
        </p:spPr>
        <p:txBody>
          <a:bodyPr/>
          <a:lstStyle/>
          <a:p>
            <a:pPr marL="609600" indent="-609600" algn="just" eaLnBrk="1" hangingPunct="1"/>
            <a:r>
              <a:rPr kumimoji="0" lang="en-US" sz="1800" dirty="0" smtClean="0"/>
              <a:t>Capacity development for more effective, inclusive and country-owned agriculture, food security and nutrition investment </a:t>
            </a:r>
            <a:r>
              <a:rPr kumimoji="0" lang="en-US" sz="1800" dirty="0" err="1" smtClean="0"/>
              <a:t>programmes</a:t>
            </a:r>
            <a:r>
              <a:rPr kumimoji="0" lang="en-US" sz="1800" dirty="0" smtClean="0"/>
              <a:t> – this goes beyond the IAPP</a:t>
            </a:r>
          </a:p>
          <a:p>
            <a:pPr marL="609600" indent="-609600" algn="just" eaLnBrk="1" hangingPunct="1"/>
            <a:endParaRPr kumimoji="0" lang="en-US" sz="1800" dirty="0" smtClean="0"/>
          </a:p>
          <a:p>
            <a:pPr marL="609600" indent="-609600" algn="just" eaLnBrk="1" hangingPunct="1"/>
            <a:r>
              <a:rPr kumimoji="0" lang="en-US" sz="1800" dirty="0" smtClean="0"/>
              <a:t>What is investment programming?</a:t>
            </a:r>
          </a:p>
          <a:p>
            <a:pPr marL="1009650" lvl="1" indent="-609600" algn="just" eaLnBrk="1" hangingPunct="1"/>
            <a:r>
              <a:rPr kumimoji="0" lang="en-US" sz="1600" dirty="0" smtClean="0"/>
              <a:t>Planning, coordination and delivery of investment projects in agriculture and food and nutrition security</a:t>
            </a:r>
          </a:p>
          <a:p>
            <a:pPr marL="1009650" lvl="1" indent="-609600" algn="just" eaLnBrk="1" hangingPunct="1">
              <a:buFontTx/>
              <a:buNone/>
            </a:pPr>
            <a:endParaRPr kumimoji="0" lang="en-US" sz="1600" dirty="0" smtClean="0"/>
          </a:p>
          <a:p>
            <a:pPr marL="1009650" lvl="1" indent="-609600" algn="just" eaLnBrk="1" hangingPunct="1"/>
            <a:r>
              <a:rPr kumimoji="0" lang="en-US" sz="1600" dirty="0" smtClean="0"/>
              <a:t>Examples of investment projects:</a:t>
            </a:r>
          </a:p>
          <a:p>
            <a:pPr marL="1409700" lvl="2" indent="-609600" algn="just" eaLnBrk="1" hangingPunct="1"/>
            <a:r>
              <a:rPr kumimoji="0" lang="en-US" sz="1600" dirty="0" smtClean="0"/>
              <a:t>Infrastructure development</a:t>
            </a:r>
          </a:p>
          <a:p>
            <a:pPr marL="1409700" lvl="2" indent="-609600" algn="just" eaLnBrk="1" hangingPunct="1"/>
            <a:r>
              <a:rPr kumimoji="0" lang="en-US" sz="1600" dirty="0" smtClean="0"/>
              <a:t>Irrigation rehabilitation</a:t>
            </a:r>
          </a:p>
          <a:p>
            <a:pPr marL="1409700" lvl="2" indent="-609600" algn="just" eaLnBrk="1" hangingPunct="1"/>
            <a:r>
              <a:rPr kumimoji="0" lang="en-US" sz="1600" dirty="0" smtClean="0"/>
              <a:t>Agricultural research</a:t>
            </a:r>
          </a:p>
          <a:p>
            <a:pPr marL="1409700" lvl="2" indent="-609600" algn="just" eaLnBrk="1" hangingPunct="1"/>
            <a:r>
              <a:rPr kumimoji="0" lang="en-US" sz="1600" dirty="0" smtClean="0"/>
              <a:t>Agricultural extension</a:t>
            </a:r>
          </a:p>
          <a:p>
            <a:pPr marL="1409700" lvl="2" indent="-609600" algn="just" eaLnBrk="1" hangingPunct="1"/>
            <a:r>
              <a:rPr kumimoji="0" lang="en-US" sz="1600" dirty="0" smtClean="0"/>
              <a:t>Institution development</a:t>
            </a:r>
          </a:p>
          <a:p>
            <a:pPr marL="1409700" lvl="2" indent="-609600" algn="just" eaLnBrk="1" hangingPunct="1"/>
            <a:r>
              <a:rPr kumimoji="0" lang="en-US" sz="1600" dirty="0" smtClean="0"/>
              <a:t>Nutrition education</a:t>
            </a:r>
            <a:endParaRPr kumimoji="0" lang="en-US"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142976" y="80978"/>
            <a:ext cx="7772400" cy="1143000"/>
          </a:xfrm>
        </p:spPr>
        <p:txBody>
          <a:bodyPr/>
          <a:lstStyle/>
          <a:p>
            <a:pPr eaLnBrk="1" hangingPunct="1"/>
            <a:r>
              <a:rPr kumimoji="0" lang="en-US" sz="2400" b="1" dirty="0" smtClean="0"/>
              <a:t>Capacity Development of Different Groups Under the IAPP TA</a:t>
            </a:r>
            <a:endParaRPr kumimoji="0" lang="en-US" sz="2500" b="1" dirty="0" smtClean="0"/>
          </a:p>
        </p:txBody>
      </p:sp>
      <p:sp>
        <p:nvSpPr>
          <p:cNvPr id="7171" name="Content Placeholder 2"/>
          <p:cNvSpPr>
            <a:spLocks noGrp="1"/>
          </p:cNvSpPr>
          <p:nvPr>
            <p:ph idx="4294967295"/>
          </p:nvPr>
        </p:nvSpPr>
        <p:spPr>
          <a:xfrm>
            <a:off x="1142976" y="1528778"/>
            <a:ext cx="7772400" cy="4114800"/>
          </a:xfrm>
        </p:spPr>
        <p:txBody>
          <a:bodyPr/>
          <a:lstStyle/>
          <a:p>
            <a:pPr marL="571500" indent="-457200" eaLnBrk="1" hangingPunct="1">
              <a:defRPr/>
            </a:pPr>
            <a:r>
              <a:rPr lang="en-US" sz="2400" b="1" u="sng" dirty="0" smtClean="0">
                <a:ea typeface="+mn-ea"/>
              </a:rPr>
              <a:t>Non-state actors, including farmer organizations</a:t>
            </a:r>
          </a:p>
          <a:p>
            <a:pPr marL="571500" indent="-457200" eaLnBrk="1" hangingPunct="1">
              <a:defRPr/>
            </a:pPr>
            <a:endParaRPr lang="en-US" sz="1200" dirty="0" smtClean="0">
              <a:ea typeface="+mn-ea"/>
            </a:endParaRPr>
          </a:p>
          <a:p>
            <a:pPr marL="571500" indent="-457200" algn="just" eaLnBrk="1" hangingPunct="1">
              <a:defRPr/>
            </a:pPr>
            <a:r>
              <a:rPr lang="en-US" sz="2400" dirty="0" smtClean="0">
                <a:ea typeface="+mn-ea"/>
              </a:rPr>
              <a:t>IAPP project implementation staff</a:t>
            </a:r>
          </a:p>
          <a:p>
            <a:pPr marL="571500" indent="-457200" algn="just" eaLnBrk="1" hangingPunct="1">
              <a:defRPr/>
            </a:pPr>
            <a:endParaRPr lang="en-US" sz="1200" dirty="0" smtClean="0">
              <a:ea typeface="+mn-ea"/>
            </a:endParaRPr>
          </a:p>
          <a:p>
            <a:pPr marL="571500" indent="-457200" algn="just" eaLnBrk="1" hangingPunct="1">
              <a:defRPr/>
            </a:pPr>
            <a:r>
              <a:rPr lang="en-US" sz="2400" dirty="0" err="1" smtClean="0">
                <a:ea typeface="+mn-ea"/>
              </a:rPr>
              <a:t>GoB</a:t>
            </a:r>
            <a:r>
              <a:rPr lang="en-US" sz="2400" dirty="0" smtClean="0">
                <a:ea typeface="+mn-ea"/>
              </a:rPr>
              <a:t> staff including Ministry of Agriculture; Ministry of Fisheries and Livestock; Ministry of Food and Disaster Management.</a:t>
            </a:r>
          </a:p>
          <a:p>
            <a:pPr marL="0" indent="0" eaLnBrk="1" hangingPunct="1">
              <a:buFontTx/>
              <a:buNone/>
              <a:defRPr/>
            </a:pPr>
            <a:endParaRPr kumimoji="0" lang="en-US" sz="1800" dirty="0" smtClean="0">
              <a:ea typeface="ＭＳ Ｐゴシック" charset="0"/>
            </a:endParaRPr>
          </a:p>
          <a:p>
            <a:pPr algn="just" eaLnBrk="1" hangingPunct="1">
              <a:buFont typeface="Wingdings" charset="0"/>
              <a:buNone/>
              <a:defRPr/>
            </a:pPr>
            <a:endParaRPr kumimoji="0" lang="en-US" sz="1800" dirty="0">
              <a:ea typeface="ＭＳ Ｐゴシック" charset="0"/>
            </a:endParaRPr>
          </a:p>
        </p:txBody>
      </p:sp>
      <p:sp>
        <p:nvSpPr>
          <p:cNvPr id="9220" name="Text Box 4"/>
          <p:cNvSpPr txBox="1">
            <a:spLocks noChangeArrowheads="1"/>
          </p:cNvSpPr>
          <p:nvPr/>
        </p:nvSpPr>
        <p:spPr bwMode="auto">
          <a:xfrm>
            <a:off x="1295400" y="1752600"/>
            <a:ext cx="7620000" cy="366713"/>
          </a:xfrm>
          <a:prstGeom prst="rect">
            <a:avLst/>
          </a:prstGeom>
          <a:noFill/>
          <a:ln w="9525">
            <a:noFill/>
            <a:miter lim="800000"/>
            <a:headEnd/>
            <a:tailEnd/>
          </a:ln>
        </p:spPr>
        <p:txBody>
          <a:bodyPr>
            <a:spAutoFit/>
          </a:bodyPr>
          <a:lstStyle/>
          <a:p>
            <a:pPr>
              <a:spcBef>
                <a:spcPct val="50000"/>
              </a:spcBef>
            </a:pPr>
            <a:endParaRPr lang="en-US"/>
          </a:p>
        </p:txBody>
      </p:sp>
      <p:pic>
        <p:nvPicPr>
          <p:cNvPr id="6" name="Picture 5" descr="DSC06906.JPG"/>
          <p:cNvPicPr>
            <a:picLocks noChangeAspect="1"/>
          </p:cNvPicPr>
          <p:nvPr/>
        </p:nvPicPr>
        <p:blipFill>
          <a:blip r:embed="rId2" cstate="print"/>
          <a:stretch>
            <a:fillRect/>
          </a:stretch>
        </p:blipFill>
        <p:spPr>
          <a:xfrm>
            <a:off x="2357454" y="4196976"/>
            <a:ext cx="4857752" cy="273248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997196" y="389968"/>
            <a:ext cx="7772400" cy="1143000"/>
          </a:xfrm>
        </p:spPr>
        <p:txBody>
          <a:bodyPr/>
          <a:lstStyle/>
          <a:p>
            <a:pPr eaLnBrk="1" hangingPunct="1"/>
            <a:r>
              <a:rPr kumimoji="0" lang="en-US" sz="2400" b="1" dirty="0" smtClean="0"/>
              <a:t>Approach to Capacity Development of </a:t>
            </a:r>
            <a:br>
              <a:rPr kumimoji="0" lang="en-US" sz="2400" b="1" dirty="0" smtClean="0"/>
            </a:br>
            <a:r>
              <a:rPr kumimoji="0" lang="en-US" sz="2400" b="1" dirty="0" smtClean="0"/>
              <a:t>Farmers</a:t>
            </a:r>
            <a:r>
              <a:rPr kumimoji="0" lang="en-US" altLang="en-US" sz="2400" b="1" dirty="0" smtClean="0"/>
              <a:t>’</a:t>
            </a:r>
            <a:r>
              <a:rPr kumimoji="0" lang="en-US" sz="2400" b="1" dirty="0" smtClean="0"/>
              <a:t> Organizations – Mapping As First Step</a:t>
            </a:r>
            <a:endParaRPr kumimoji="0" lang="en-US" sz="2500" b="1" dirty="0" smtClean="0"/>
          </a:p>
        </p:txBody>
      </p:sp>
      <p:sp>
        <p:nvSpPr>
          <p:cNvPr id="10243" name="Content Placeholder 2"/>
          <p:cNvSpPr>
            <a:spLocks noGrp="1"/>
          </p:cNvSpPr>
          <p:nvPr>
            <p:ph idx="4294967295"/>
          </p:nvPr>
        </p:nvSpPr>
        <p:spPr>
          <a:xfrm>
            <a:off x="1071338" y="1237790"/>
            <a:ext cx="7772400" cy="4114800"/>
          </a:xfrm>
        </p:spPr>
        <p:txBody>
          <a:bodyPr/>
          <a:lstStyle/>
          <a:p>
            <a:pPr eaLnBrk="1" hangingPunct="1"/>
            <a:endParaRPr kumimoji="0" lang="en-US" sz="1800" dirty="0" smtClean="0"/>
          </a:p>
          <a:p>
            <a:pPr eaLnBrk="1" hangingPunct="1"/>
            <a:r>
              <a:rPr kumimoji="0" lang="en-US" sz="2000" dirty="0" smtClean="0"/>
              <a:t>Purpose: to understand what farmers</a:t>
            </a:r>
            <a:r>
              <a:rPr kumimoji="0" lang="en-US" altLang="en-US" sz="2000" dirty="0" smtClean="0"/>
              <a:t>’</a:t>
            </a:r>
            <a:r>
              <a:rPr kumimoji="0" lang="en-US" sz="2000" dirty="0" smtClean="0"/>
              <a:t> organizations exist, what they are doing and how they are doing it</a:t>
            </a:r>
          </a:p>
          <a:p>
            <a:pPr eaLnBrk="1" hangingPunct="1"/>
            <a:endParaRPr kumimoji="0" lang="en-US" sz="1400" dirty="0" smtClean="0"/>
          </a:p>
          <a:p>
            <a:pPr eaLnBrk="1" hangingPunct="1"/>
            <a:r>
              <a:rPr kumimoji="0" lang="en-US" sz="1800" dirty="0" smtClean="0"/>
              <a:t>177,217 FOs found of different </a:t>
            </a:r>
            <a:r>
              <a:rPr kumimoji="0" lang="en-US" sz="1800" dirty="0" smtClean="0"/>
              <a:t>size  </a:t>
            </a:r>
            <a:r>
              <a:rPr kumimoji="0" lang="en-US" sz="1800" dirty="0" smtClean="0"/>
              <a:t>and </a:t>
            </a:r>
            <a:r>
              <a:rPr kumimoji="0" lang="en-US" sz="1800" dirty="0" smtClean="0"/>
              <a:t>structure </a:t>
            </a:r>
            <a:r>
              <a:rPr kumimoji="0" lang="en-US" sz="1800" dirty="0" smtClean="0"/>
              <a:t>all over the country</a:t>
            </a:r>
          </a:p>
          <a:p>
            <a:pPr eaLnBrk="1" hangingPunct="1"/>
            <a:endParaRPr kumimoji="0" lang="en-US" sz="1200" dirty="0" smtClean="0"/>
          </a:p>
          <a:p>
            <a:pPr eaLnBrk="1" hangingPunct="1"/>
            <a:r>
              <a:rPr kumimoji="0" lang="en-US" sz="1800" dirty="0" smtClean="0"/>
              <a:t>4,144 federated organizations</a:t>
            </a:r>
          </a:p>
          <a:p>
            <a:pPr eaLnBrk="1" hangingPunct="1"/>
            <a:endParaRPr kumimoji="0" lang="en-US" sz="1050" dirty="0" smtClean="0"/>
          </a:p>
          <a:p>
            <a:pPr eaLnBrk="1" hangingPunct="1"/>
            <a:r>
              <a:rPr kumimoji="0" lang="en-US" sz="1800" dirty="0" smtClean="0"/>
              <a:t>Variety of organizations with different approaches</a:t>
            </a:r>
          </a:p>
          <a:p>
            <a:pPr marL="457200" lvl="1" indent="0" eaLnBrk="1" hangingPunct="1">
              <a:buFontTx/>
              <a:buNone/>
            </a:pPr>
            <a:endParaRPr kumimoji="0" lang="en-US" sz="1400" dirty="0" smtClean="0">
              <a:solidFill>
                <a:srgbClr val="FF0000"/>
              </a:solidFill>
            </a:endParaRPr>
          </a:p>
        </p:txBody>
      </p:sp>
      <p:sp>
        <p:nvSpPr>
          <p:cNvPr id="10244" name="Text Box 4"/>
          <p:cNvSpPr txBox="1">
            <a:spLocks noChangeArrowheads="1"/>
          </p:cNvSpPr>
          <p:nvPr/>
        </p:nvSpPr>
        <p:spPr bwMode="auto">
          <a:xfrm>
            <a:off x="1258888" y="1773238"/>
            <a:ext cx="7620000" cy="366712"/>
          </a:xfrm>
          <a:prstGeom prst="rect">
            <a:avLst/>
          </a:prstGeom>
          <a:noFill/>
          <a:ln w="9525">
            <a:noFill/>
            <a:miter lim="800000"/>
            <a:headEnd/>
            <a:tailEnd/>
          </a:ln>
        </p:spPr>
        <p:txBody>
          <a:bodyPr>
            <a:spAutoFit/>
          </a:bodyPr>
          <a:lstStyle/>
          <a:p>
            <a:pPr>
              <a:spcBef>
                <a:spcPct val="50000"/>
              </a:spcBef>
            </a:pPr>
            <a:endParaRPr lang="en-US"/>
          </a:p>
        </p:txBody>
      </p:sp>
      <p:sp>
        <p:nvSpPr>
          <p:cNvPr id="5" name="TextBox 4"/>
          <p:cNvSpPr txBox="1"/>
          <p:nvPr/>
        </p:nvSpPr>
        <p:spPr>
          <a:xfrm>
            <a:off x="457200" y="0"/>
            <a:ext cx="8686800" cy="461665"/>
          </a:xfrm>
          <a:prstGeom prst="rect">
            <a:avLst/>
          </a:prstGeom>
          <a:noFill/>
        </p:spPr>
        <p:txBody>
          <a:bodyPr wrap="square" rtlCol="0">
            <a:spAutoFit/>
          </a:bodyPr>
          <a:lstStyle/>
          <a:p>
            <a:pPr algn="ctr"/>
            <a:r>
              <a:rPr lang="en-US" sz="2400" b="1" dirty="0" smtClean="0">
                <a:latin typeface="Calibri" pitchFamily="34" charset="0"/>
                <a:cs typeface="Calibri" pitchFamily="34" charset="0"/>
              </a:rPr>
              <a:t>FAO-TA-IAPP Update</a:t>
            </a:r>
            <a:endParaRPr lang="en-US" sz="2400" b="1" dirty="0">
              <a:latin typeface="Calibri" pitchFamily="34" charset="0"/>
              <a:cs typeface="Calibri" pitchFamily="34" charset="0"/>
            </a:endParaRPr>
          </a:p>
        </p:txBody>
      </p:sp>
      <p:pic>
        <p:nvPicPr>
          <p:cNvPr id="8" name="Picture 7" descr="23012013851.jpg"/>
          <p:cNvPicPr>
            <a:picLocks noChangeAspect="1"/>
          </p:cNvPicPr>
          <p:nvPr/>
        </p:nvPicPr>
        <p:blipFill>
          <a:blip r:embed="rId2" cstate="print"/>
          <a:stretch>
            <a:fillRect/>
          </a:stretch>
        </p:blipFill>
        <p:spPr>
          <a:xfrm>
            <a:off x="2342880" y="3871010"/>
            <a:ext cx="4300822" cy="296439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142976" y="857232"/>
            <a:ext cx="7772400" cy="525443"/>
          </a:xfrm>
        </p:spPr>
        <p:txBody>
          <a:bodyPr/>
          <a:lstStyle/>
          <a:p>
            <a:pPr eaLnBrk="1" hangingPunct="1"/>
            <a:r>
              <a:rPr kumimoji="0" lang="en-US" sz="2400" b="1" dirty="0" smtClean="0"/>
              <a:t>Mapping Findings Continued</a:t>
            </a:r>
            <a:endParaRPr kumimoji="0" lang="en-US" sz="2500" b="1" dirty="0" smtClean="0"/>
          </a:p>
        </p:txBody>
      </p:sp>
      <p:sp>
        <p:nvSpPr>
          <p:cNvPr id="11267" name="Content Placeholder 2"/>
          <p:cNvSpPr>
            <a:spLocks noGrp="1"/>
          </p:cNvSpPr>
          <p:nvPr>
            <p:ph idx="4294967295"/>
          </p:nvPr>
        </p:nvSpPr>
        <p:spPr>
          <a:xfrm>
            <a:off x="1187450" y="1341438"/>
            <a:ext cx="7772400" cy="4114800"/>
          </a:xfrm>
        </p:spPr>
        <p:txBody>
          <a:bodyPr/>
          <a:lstStyle/>
          <a:p>
            <a:pPr marL="457200" lvl="1" indent="0" eaLnBrk="1" hangingPunct="1">
              <a:buFontTx/>
              <a:buNone/>
            </a:pPr>
            <a:endParaRPr kumimoji="0" lang="en-US" sz="1400" dirty="0" smtClean="0">
              <a:solidFill>
                <a:srgbClr val="FF0000"/>
              </a:solidFill>
            </a:endParaRPr>
          </a:p>
          <a:p>
            <a:pPr eaLnBrk="1" hangingPunct="1"/>
            <a:r>
              <a:rPr kumimoji="0" lang="en-US" sz="1800" dirty="0" smtClean="0"/>
              <a:t>Lack of full autonomy/mostly linked to external partners (government, NGOs and INGOs)</a:t>
            </a:r>
          </a:p>
          <a:p>
            <a:pPr eaLnBrk="1" hangingPunct="1"/>
            <a:endParaRPr kumimoji="0" lang="en-US" sz="1800" dirty="0" smtClean="0"/>
          </a:p>
          <a:p>
            <a:pPr eaLnBrk="1" hangingPunct="1"/>
            <a:r>
              <a:rPr kumimoji="0" lang="en-US" sz="1800" dirty="0" smtClean="0"/>
              <a:t>Focus on production skills and distribution of inputs, less on developing strong institutions to get the benefits of being organized</a:t>
            </a:r>
          </a:p>
          <a:p>
            <a:pPr eaLnBrk="1" hangingPunct="1"/>
            <a:endParaRPr kumimoji="0" lang="en-US" sz="1800" dirty="0" smtClean="0"/>
          </a:p>
          <a:p>
            <a:pPr eaLnBrk="1" hangingPunct="1"/>
            <a:r>
              <a:rPr kumimoji="0" lang="en-US" sz="1800" dirty="0" smtClean="0"/>
              <a:t>Some federation/networking – but not very common</a:t>
            </a:r>
          </a:p>
          <a:p>
            <a:pPr eaLnBrk="1" hangingPunct="1"/>
            <a:endParaRPr kumimoji="0" lang="en-US" sz="1800" dirty="0" smtClean="0"/>
          </a:p>
          <a:p>
            <a:pPr eaLnBrk="1" hangingPunct="1"/>
            <a:r>
              <a:rPr kumimoji="0" lang="en-US" sz="1800" dirty="0" smtClean="0"/>
              <a:t>FOs face challenges to be involved in investment programming:</a:t>
            </a:r>
          </a:p>
          <a:p>
            <a:pPr eaLnBrk="1" hangingPunct="1"/>
            <a:endParaRPr kumimoji="0" lang="en-US" sz="1800" dirty="0" smtClean="0"/>
          </a:p>
          <a:p>
            <a:pPr marL="457200" lvl="1" indent="0" eaLnBrk="1" hangingPunct="1"/>
            <a:r>
              <a:rPr kumimoji="0" lang="en-US" sz="1800" dirty="0" smtClean="0"/>
              <a:t>Not well organized at higher levels (regional, national)</a:t>
            </a:r>
          </a:p>
          <a:p>
            <a:pPr marL="457200" lvl="1" indent="0" eaLnBrk="1" hangingPunct="1"/>
            <a:r>
              <a:rPr kumimoji="0" lang="en-US" sz="1800" dirty="0" smtClean="0"/>
              <a:t>Don</a:t>
            </a:r>
            <a:r>
              <a:rPr kumimoji="0" lang="en-US" altLang="en-US" sz="1800" dirty="0" smtClean="0"/>
              <a:t>’</a:t>
            </a:r>
            <a:r>
              <a:rPr kumimoji="0" lang="en-US" sz="1800" dirty="0" smtClean="0"/>
              <a:t>t understand how to be involved in the processes</a:t>
            </a:r>
          </a:p>
          <a:p>
            <a:pPr marL="457200" lvl="1" indent="0" eaLnBrk="1" hangingPunct="1"/>
            <a:r>
              <a:rPr kumimoji="0" lang="en-US" sz="1800" dirty="0" smtClean="0"/>
              <a:t>Lack of access to information</a:t>
            </a:r>
          </a:p>
          <a:p>
            <a:pPr eaLnBrk="1" hangingPunct="1">
              <a:buFontTx/>
              <a:buNone/>
            </a:pPr>
            <a:endParaRPr kumimoji="0" lang="en-US" sz="1800" dirty="0" smtClean="0">
              <a:solidFill>
                <a:srgbClr val="FF0000"/>
              </a:solidFill>
            </a:endParaRPr>
          </a:p>
          <a:p>
            <a:pPr eaLnBrk="1" hangingPunct="1">
              <a:buFontTx/>
              <a:buNone/>
            </a:pPr>
            <a:endParaRPr kumimoji="0" lang="en-US" sz="1800" dirty="0" smtClean="0"/>
          </a:p>
          <a:p>
            <a:pPr algn="just" eaLnBrk="1" hangingPunct="1">
              <a:buFont typeface="Wingdings" pitchFamily="2" charset="2"/>
              <a:buNone/>
            </a:pPr>
            <a:endParaRPr kumimoji="0" lang="en-US" sz="1800" dirty="0" smtClean="0"/>
          </a:p>
        </p:txBody>
      </p:sp>
      <p:sp>
        <p:nvSpPr>
          <p:cNvPr id="11268" name="Text Box 4"/>
          <p:cNvSpPr txBox="1">
            <a:spLocks noChangeArrowheads="1"/>
          </p:cNvSpPr>
          <p:nvPr/>
        </p:nvSpPr>
        <p:spPr bwMode="auto">
          <a:xfrm>
            <a:off x="1258888" y="1773238"/>
            <a:ext cx="7620000" cy="366712"/>
          </a:xfrm>
          <a:prstGeom prst="rect">
            <a:avLst/>
          </a:prstGeom>
          <a:noFill/>
          <a:ln w="9525">
            <a:noFill/>
            <a:miter lim="800000"/>
            <a:headEnd/>
            <a:tailEnd/>
          </a:ln>
        </p:spPr>
        <p:txBody>
          <a:bodyPr>
            <a:spAutoFit/>
          </a:bodyPr>
          <a:lstStyle/>
          <a:p>
            <a:pPr>
              <a:spcBef>
                <a:spcPct val="50000"/>
              </a:spcBef>
            </a:pPr>
            <a:endParaRPr lang="en-US"/>
          </a:p>
        </p:txBody>
      </p:sp>
      <p:sp>
        <p:nvSpPr>
          <p:cNvPr id="5" name="TextBox 4"/>
          <p:cNvSpPr txBox="1"/>
          <p:nvPr/>
        </p:nvSpPr>
        <p:spPr>
          <a:xfrm>
            <a:off x="428596" y="153650"/>
            <a:ext cx="8686800" cy="461665"/>
          </a:xfrm>
          <a:prstGeom prst="rect">
            <a:avLst/>
          </a:prstGeom>
          <a:noFill/>
        </p:spPr>
        <p:txBody>
          <a:bodyPr wrap="square" rtlCol="0">
            <a:spAutoFit/>
          </a:bodyPr>
          <a:lstStyle/>
          <a:p>
            <a:pPr algn="ctr"/>
            <a:r>
              <a:rPr lang="en-US" sz="2400" b="1" dirty="0" smtClean="0">
                <a:latin typeface="Calibri" pitchFamily="34" charset="0"/>
                <a:cs typeface="Calibri" pitchFamily="34" charset="0"/>
              </a:rPr>
              <a:t>FAO-TA-IAPP Update</a:t>
            </a:r>
            <a:endParaRPr lang="en-US"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214414" y="1357298"/>
            <a:ext cx="7772400" cy="1143000"/>
          </a:xfrm>
        </p:spPr>
        <p:txBody>
          <a:bodyPr/>
          <a:lstStyle/>
          <a:p>
            <a:pPr eaLnBrk="1" hangingPunct="1"/>
            <a:r>
              <a:rPr kumimoji="0" lang="en-US" sz="2400" b="1" dirty="0" smtClean="0"/>
              <a:t>On-going TA to FOs</a:t>
            </a:r>
            <a:br>
              <a:rPr kumimoji="0" lang="en-US" sz="2400" b="1" dirty="0" smtClean="0"/>
            </a:br>
            <a:r>
              <a:rPr kumimoji="0" lang="en-US" sz="2400" b="1" dirty="0" smtClean="0"/>
              <a:t>	</a:t>
            </a:r>
            <a:r>
              <a:rPr kumimoji="0" lang="en-US" sz="2000" dirty="0" smtClean="0"/>
              <a:t>Begin networking – organized Federated FO sharing 	workshop</a:t>
            </a:r>
            <a:endParaRPr kumimoji="0" lang="en-US" sz="2500" b="1" dirty="0" smtClean="0"/>
          </a:p>
        </p:txBody>
      </p:sp>
      <p:sp>
        <p:nvSpPr>
          <p:cNvPr id="12291" name="Content Placeholder 2"/>
          <p:cNvSpPr>
            <a:spLocks noGrp="1"/>
          </p:cNvSpPr>
          <p:nvPr>
            <p:ph idx="4294967295"/>
          </p:nvPr>
        </p:nvSpPr>
        <p:spPr>
          <a:xfrm>
            <a:off x="1219200" y="2552704"/>
            <a:ext cx="7772400" cy="3519502"/>
          </a:xfrm>
        </p:spPr>
        <p:txBody>
          <a:bodyPr/>
          <a:lstStyle/>
          <a:p>
            <a:pPr eaLnBrk="1" hangingPunct="1">
              <a:buFontTx/>
              <a:buNone/>
            </a:pPr>
            <a:endParaRPr kumimoji="0" lang="en-US" sz="2000" dirty="0" smtClean="0"/>
          </a:p>
          <a:p>
            <a:pPr eaLnBrk="1" hangingPunct="1">
              <a:buNone/>
            </a:pPr>
            <a:r>
              <a:rPr kumimoji="0" lang="en-US" sz="2800" dirty="0" smtClean="0"/>
              <a:t>Next</a:t>
            </a:r>
          </a:p>
          <a:p>
            <a:pPr eaLnBrk="1" hangingPunct="1"/>
            <a:r>
              <a:rPr kumimoji="0" lang="en-US" sz="2000" dirty="0" smtClean="0"/>
              <a:t>Support to capacity development in the future:</a:t>
            </a:r>
          </a:p>
          <a:p>
            <a:pPr eaLnBrk="1" hangingPunct="1">
              <a:buFontTx/>
              <a:buNone/>
            </a:pPr>
            <a:endParaRPr kumimoji="0" lang="en-US" sz="2000" dirty="0" smtClean="0"/>
          </a:p>
          <a:p>
            <a:pPr lvl="1" eaLnBrk="1" hangingPunct="1"/>
            <a:r>
              <a:rPr kumimoji="0" lang="en-US" sz="2000" dirty="0" smtClean="0"/>
              <a:t>More opportunities for networking</a:t>
            </a:r>
          </a:p>
          <a:p>
            <a:pPr lvl="1" eaLnBrk="1" hangingPunct="1"/>
            <a:r>
              <a:rPr kumimoji="0" lang="en-US" sz="2000" dirty="0" smtClean="0"/>
              <a:t>Trainings</a:t>
            </a:r>
          </a:p>
          <a:p>
            <a:pPr lvl="1" eaLnBrk="1" hangingPunct="1"/>
            <a:r>
              <a:rPr kumimoji="0" lang="en-US" sz="2000" dirty="0" smtClean="0"/>
              <a:t>Study tours abroad</a:t>
            </a:r>
          </a:p>
          <a:p>
            <a:pPr lvl="1" eaLnBrk="1" hangingPunct="1"/>
            <a:r>
              <a:rPr kumimoji="0" lang="en-US" sz="2000" dirty="0" smtClean="0"/>
              <a:t>National exchange visits</a:t>
            </a:r>
          </a:p>
          <a:p>
            <a:pPr eaLnBrk="1" hangingPunct="1"/>
            <a:endParaRPr kumimoji="0" lang="en-US" sz="1800" dirty="0" smtClean="0"/>
          </a:p>
          <a:p>
            <a:pPr algn="just" eaLnBrk="1" hangingPunct="1">
              <a:buFont typeface="Wingdings" pitchFamily="2" charset="2"/>
              <a:buNone/>
            </a:pPr>
            <a:endParaRPr kumimoji="0" lang="en-US" sz="1800" dirty="0" smtClean="0"/>
          </a:p>
        </p:txBody>
      </p:sp>
      <p:sp>
        <p:nvSpPr>
          <p:cNvPr id="5" name="TextBox 4"/>
          <p:cNvSpPr txBox="1"/>
          <p:nvPr/>
        </p:nvSpPr>
        <p:spPr>
          <a:xfrm>
            <a:off x="357158" y="153650"/>
            <a:ext cx="8686800" cy="461665"/>
          </a:xfrm>
          <a:prstGeom prst="rect">
            <a:avLst/>
          </a:prstGeom>
          <a:noFill/>
        </p:spPr>
        <p:txBody>
          <a:bodyPr wrap="square" rtlCol="0">
            <a:spAutoFit/>
          </a:bodyPr>
          <a:lstStyle/>
          <a:p>
            <a:pPr algn="ctr"/>
            <a:r>
              <a:rPr lang="en-US" sz="2400" b="1" dirty="0" smtClean="0">
                <a:latin typeface="Calibri" pitchFamily="34" charset="0"/>
                <a:cs typeface="Calibri" pitchFamily="34" charset="0"/>
              </a:rPr>
              <a:t>FAO-TA-IAPP Update</a:t>
            </a:r>
            <a:endParaRPr lang="en-US" sz="2400" b="1" dirty="0">
              <a:latin typeface="Calibri" pitchFamily="34" charset="0"/>
              <a:cs typeface="Calibri" pitchFamily="34" charset="0"/>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38136" y="4357695"/>
            <a:ext cx="4625204" cy="250033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714356"/>
            <a:ext cx="8072494" cy="523220"/>
          </a:xfrm>
          <a:prstGeom prst="rect">
            <a:avLst/>
          </a:prstGeom>
          <a:noFill/>
        </p:spPr>
        <p:txBody>
          <a:bodyPr wrap="square" rtlCol="0">
            <a:spAutoFit/>
          </a:bodyPr>
          <a:lstStyle/>
          <a:p>
            <a:r>
              <a:rPr lang="en-US" sz="2800" b="1" dirty="0" smtClean="0">
                <a:latin typeface="Calibri" pitchFamily="34" charset="0"/>
                <a:cs typeface="Calibri" pitchFamily="34" charset="0"/>
              </a:rPr>
              <a:t>TA to WB-supervised IAPP components</a:t>
            </a:r>
            <a:endParaRPr lang="en-US" sz="2800" b="1" dirty="0">
              <a:latin typeface="Calibri" pitchFamily="34" charset="0"/>
              <a:cs typeface="Calibri" pitchFamily="34" charset="0"/>
            </a:endParaRPr>
          </a:p>
        </p:txBody>
      </p:sp>
      <p:sp>
        <p:nvSpPr>
          <p:cNvPr id="3" name="TextBox 2"/>
          <p:cNvSpPr txBox="1"/>
          <p:nvPr/>
        </p:nvSpPr>
        <p:spPr>
          <a:xfrm>
            <a:off x="1221186" y="1560016"/>
            <a:ext cx="7924800" cy="4154984"/>
          </a:xfrm>
          <a:prstGeom prst="rect">
            <a:avLst/>
          </a:prstGeom>
          <a:noFill/>
        </p:spPr>
        <p:txBody>
          <a:bodyPr wrap="square" rtlCol="0">
            <a:spAutoFit/>
          </a:bodyPr>
          <a:lstStyle/>
          <a:p>
            <a:pPr algn="just"/>
            <a:r>
              <a:rPr lang="en-US" sz="2400" dirty="0" smtClean="0">
                <a:latin typeface="Calibri" pitchFamily="34" charset="0"/>
                <a:cs typeface="Calibri" pitchFamily="34" charset="0"/>
              </a:rPr>
              <a:t>FAO-TA-IAPP delivered four interventions:</a:t>
            </a:r>
          </a:p>
          <a:p>
            <a:pPr marL="225425" indent="-225425" algn="just">
              <a:buFont typeface="Arial" pitchFamily="34" charset="0"/>
              <a:buChar char="•"/>
            </a:pPr>
            <a:r>
              <a:rPr lang="en-US" sz="2400" dirty="0" smtClean="0">
                <a:solidFill>
                  <a:srgbClr val="7030A0"/>
                </a:solidFill>
                <a:latin typeface="Calibri" pitchFamily="34" charset="0"/>
                <a:cs typeface="Calibri" pitchFamily="34" charset="0"/>
              </a:rPr>
              <a:t>Training of all community facilitators (375) recruited so far by the IAPP;</a:t>
            </a:r>
          </a:p>
          <a:p>
            <a:pPr marL="225425" indent="-225425" algn="just">
              <a:buFont typeface="Arial" pitchFamily="34" charset="0"/>
              <a:buChar char="•"/>
            </a:pPr>
            <a:r>
              <a:rPr lang="en-US" sz="2400" dirty="0" smtClean="0">
                <a:solidFill>
                  <a:srgbClr val="00B050"/>
                </a:solidFill>
                <a:latin typeface="Calibri" pitchFamily="34" charset="0"/>
                <a:cs typeface="Calibri" pitchFamily="34" charset="0"/>
              </a:rPr>
              <a:t>Coaching and eventual support to drafting the draft operational manual of the IAPP;</a:t>
            </a:r>
          </a:p>
          <a:p>
            <a:pPr marL="225425" indent="-225425" algn="just">
              <a:buFont typeface="Arial" pitchFamily="34" charset="0"/>
              <a:buChar char="•"/>
            </a:pPr>
            <a:r>
              <a:rPr lang="en-US" sz="2400" dirty="0" smtClean="0">
                <a:solidFill>
                  <a:srgbClr val="7030A0"/>
                </a:solidFill>
                <a:latin typeface="Calibri" pitchFamily="34" charset="0"/>
                <a:cs typeface="Calibri" pitchFamily="34" charset="0"/>
              </a:rPr>
              <a:t>A study tour was organized to expose IAPP staff to community mobilization activities undertaken by two WB-financed projects in India; and</a:t>
            </a:r>
          </a:p>
          <a:p>
            <a:pPr marL="225425" indent="-225425" algn="just">
              <a:buFont typeface="Arial" pitchFamily="34" charset="0"/>
              <a:buChar char="•"/>
            </a:pPr>
            <a:r>
              <a:rPr lang="en-US" sz="2400" dirty="0" smtClean="0">
                <a:solidFill>
                  <a:srgbClr val="00B050"/>
                </a:solidFill>
                <a:latin typeface="Calibri" pitchFamily="34" charset="0"/>
                <a:cs typeface="Calibri" pitchFamily="34" charset="0"/>
              </a:rPr>
              <a:t>Relevant IAPP staff are systematically participating in training events organized by the TA component (in next slide)</a:t>
            </a:r>
            <a:endParaRPr lang="en-US" sz="2400" dirty="0">
              <a:solidFill>
                <a:srgbClr val="00B050"/>
              </a:solidFill>
              <a:latin typeface="Calibri" pitchFamily="34" charset="0"/>
              <a:cs typeface="Calibri" pitchFamily="34" charset="0"/>
            </a:endParaRPr>
          </a:p>
        </p:txBody>
      </p:sp>
      <p:sp>
        <p:nvSpPr>
          <p:cNvPr id="4" name="TextBox 3"/>
          <p:cNvSpPr txBox="1"/>
          <p:nvPr/>
        </p:nvSpPr>
        <p:spPr>
          <a:xfrm>
            <a:off x="671546" y="153650"/>
            <a:ext cx="8686800" cy="461665"/>
          </a:xfrm>
          <a:prstGeom prst="rect">
            <a:avLst/>
          </a:prstGeom>
          <a:noFill/>
        </p:spPr>
        <p:txBody>
          <a:bodyPr wrap="square" rtlCol="0">
            <a:spAutoFit/>
          </a:bodyPr>
          <a:lstStyle/>
          <a:p>
            <a:pPr algn="ctr"/>
            <a:r>
              <a:rPr lang="en-US" sz="2400" b="1" dirty="0" smtClean="0">
                <a:latin typeface="Calibri" pitchFamily="34" charset="0"/>
                <a:cs typeface="Calibri" pitchFamily="34" charset="0"/>
              </a:rPr>
              <a:t>FAO-TA-IAPP Update</a:t>
            </a:r>
            <a:endParaRPr lang="en-US"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sed Leaves">
  <a:themeElements>
    <a:clrScheme name="Pressed Leaves 1">
      <a:dk1>
        <a:srgbClr val="000000"/>
      </a:dk1>
      <a:lt1>
        <a:srgbClr val="F1ECD8"/>
      </a:lt1>
      <a:dk2>
        <a:srgbClr val="48221B"/>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fontScheme name="Pressed Leaves">
      <a:majorFont>
        <a:latin typeface="Geneva"/>
        <a:ea typeface="ＭＳ Ｐゴシック"/>
        <a:cs typeface=""/>
      </a:majorFont>
      <a:minorFont>
        <a:latin typeface="Genev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sed Leaves 1">
        <a:dk1>
          <a:srgbClr val="000000"/>
        </a:dk1>
        <a:lt1>
          <a:srgbClr val="F1ECD8"/>
        </a:lt1>
        <a:dk2>
          <a:srgbClr val="48221B"/>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2004:Templates:Presentations:Designs:Pressed Leaves</Template>
  <TotalTime>1894</TotalTime>
  <Words>655</Words>
  <Application>Microsoft Macintosh PowerPoint</Application>
  <PresentationFormat>On-screen Show (4:3)</PresentationFormat>
  <Paragraphs>108</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Pressed Leaves</vt:lpstr>
      <vt:lpstr>  The Technical Assistance Component  of the Integrated Agricultural  Productivity Project (IAPP)   CSO consultation meeting     04 April 2013    </vt:lpstr>
      <vt:lpstr>Overview of IAPP TA</vt:lpstr>
      <vt:lpstr>Slide 3</vt:lpstr>
      <vt:lpstr>Technical Assistance for Capacity Development  </vt:lpstr>
      <vt:lpstr>Capacity Development of Different Groups Under the IAPP TA</vt:lpstr>
      <vt:lpstr>Approach to Capacity Development of  Farmers’ Organizations – Mapping As First Step</vt:lpstr>
      <vt:lpstr>Mapping Findings Continued</vt:lpstr>
      <vt:lpstr>On-going TA to FOs  Begin networking – organized Federated FO sharing  workshop</vt:lpstr>
      <vt:lpstr>Slide 9</vt:lpstr>
      <vt:lpstr>Slide 10</vt:lpstr>
      <vt:lpstr>Slide 11</vt:lpstr>
      <vt:lpstr>Challenges</vt:lpstr>
      <vt:lpstr>Slide 13</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GAFSAP , TA part</dc:title>
  <dc:creator>asna</dc:creator>
  <cp:lastModifiedBy>Imanun</cp:lastModifiedBy>
  <cp:revision>254</cp:revision>
  <dcterms:created xsi:type="dcterms:W3CDTF">2012-04-10T04:18:14Z</dcterms:created>
  <dcterms:modified xsi:type="dcterms:W3CDTF">2013-04-04T05:45:22Z</dcterms:modified>
</cp:coreProperties>
</file>